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2.jpg" ContentType="image/png"/>
  <Override PartName="/ppt/media/image13.jpg" ContentType="image/png"/>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2.jpg" ContentType="image/pn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7" r:id="rId3"/>
    <p:sldId id="271" r:id="rId4"/>
    <p:sldId id="257" r:id="rId5"/>
    <p:sldId id="258" r:id="rId6"/>
    <p:sldId id="266" r:id="rId7"/>
    <p:sldId id="275" r:id="rId8"/>
    <p:sldId id="259" r:id="rId9"/>
    <p:sldId id="260" r:id="rId10"/>
    <p:sldId id="261" r:id="rId11"/>
    <p:sldId id="262" r:id="rId12"/>
    <p:sldId id="268" r:id="rId13"/>
    <p:sldId id="263" r:id="rId14"/>
    <p:sldId id="295" r:id="rId15"/>
    <p:sldId id="297" r:id="rId16"/>
    <p:sldId id="270" r:id="rId17"/>
    <p:sldId id="264" r:id="rId18"/>
    <p:sldId id="265" r:id="rId19"/>
    <p:sldId id="273" r:id="rId20"/>
    <p:sldId id="276" r:id="rId21"/>
    <p:sldId id="277" r:id="rId22"/>
    <p:sldId id="279" r:id="rId23"/>
    <p:sldId id="278" r:id="rId24"/>
    <p:sldId id="291" r:id="rId25"/>
    <p:sldId id="280" r:id="rId26"/>
    <p:sldId id="281" r:id="rId27"/>
    <p:sldId id="283" r:id="rId28"/>
    <p:sldId id="282" r:id="rId29"/>
    <p:sldId id="284" r:id="rId30"/>
    <p:sldId id="285" r:id="rId31"/>
    <p:sldId id="286" r:id="rId32"/>
    <p:sldId id="287" r:id="rId33"/>
    <p:sldId id="296" r:id="rId34"/>
    <p:sldId id="288" r:id="rId35"/>
    <p:sldId id="289" r:id="rId36"/>
    <p:sldId id="290" r:id="rId37"/>
    <p:sldId id="294" r:id="rId38"/>
    <p:sldId id="293" r:id="rId39"/>
    <p:sldId id="292" r:id="rId40"/>
    <p:sldId id="298"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41" autoAdjust="0"/>
    <p:restoredTop sz="94660"/>
  </p:normalViewPr>
  <p:slideViewPr>
    <p:cSldViewPr>
      <p:cViewPr varScale="1">
        <p:scale>
          <a:sx n="66" d="100"/>
          <a:sy n="66" d="100"/>
        </p:scale>
        <p:origin x="-146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6-03-21T13:07:33.531"/>
    </inkml:context>
    <inkml:brush xml:id="br0">
      <inkml:brushProperty name="width" value="0.05292" units="cm"/>
      <inkml:brushProperty name="height" value="0.05292" units="cm"/>
      <inkml:brushProperty name="color" value="#FF0000"/>
    </inkml:brush>
  </inkml:definitions>
  <inkml:trace contextRef="#ctx0" brushRef="#br0">14362 12005,'0'0,"0"0,0 0,0 0,0 25,0 0,0-25,0 24,0-24,0 0,-25 0,25 0,0 0,0 0,-24 0,24-24,0-1,0 0,0 25,0 0,0-25</inkml:trace>
  <inkml:trace contextRef="#ctx0" brushRef="#br0" timeOffset="1">20514 13667,'0'-25,"0"0,0 25,0-25,0 25,0-25,0 1,0 24,0-25,0 25,0 0,0-25,0 25,0 0,0 0,25 0,-25 0,0 0,0 25,0-25,24 25,-24-1,0-24,0 25,0-25,0 0,0 25,0-25,-24 25,24-25,-25 0,25 0,-25 0,25 0,-25 0,0 0,25 0,0 0,-24 0,24-25,0 25,0-25,0 25,0 0,24 0,1 0,-25 0</inkml:trace>
  <inkml:trace contextRef="#ctx0" brushRef="#br0" timeOffset="2">21878 10368,'0'0,"0"0,0 0,0 0,0 0,0 0,0 0,0 0,0-25,25 25,-25 0,25 0,-25 0,24 0,1 0,-25 0,0 0,0 25,0-25,0 25,0 0,0-25,0 0,0 0,-25 0,25 0,-24 0,24 24,-25-24,0 0,25 0,0 0,-25 0,25 0,0-24,0-1,0 25</inkml:trace>
  <inkml:trace contextRef="#ctx0" brushRef="#br0" timeOffset="3">22225 9029,'-25'0,"25"0,-24-25,24 25,0-25,0 25,0 0,-25-25,25 0,0 25,0 0,0 0,25 0,-1 0,-24 0,0 0,25 0,-25 25,0-25,0 25,0-25,0 25,0-25,0 25,0-25,0 0,-25 0,1 0,24 0,0 0,0-25,0 25,0-25,0 25,0-25,0 0,0 25,0 0,24 0,-24 0,25 0,-25 0</inkml:trace>
  <inkml:trace contextRef="#ctx0" brushRef="#br0" timeOffset="4">19025 7218,'0'0,"0"0,-24 0,24 0,-25 0,25 0,0 0,0-25,0 1,0 24,0-25,0 25,0-25,0 0,0 25,0-25,0 25,25 0,-1 0,-24 0,0 0,25 0,-25 0,0 25,25-25,-25 25,0-25,0 25,0-25,0 25,0-1,0-24,0 0,0 0</inkml:trace>
  <inkml:trace contextRef="#ctx0" brushRef="#br0" timeOffset="5">16148 8086,'0'0,"-25"0,1 0,24 0,-25 0,25 0,0 0,-25 0,25 0,0 0,0-25,0 25,0 0,0 0,25 0,-25 0,49 0,-49 0,25 0,0 0,0 0,-25 0,25 0,-25 0,24 0,-24 0,0 0,0 0,0 25,0-25,0 0,0 0,-24 0,24 0,-50 0,50 25,0-25,-25 0,25 0,-25 0,1 0,24 0,0 0,0 0,0-25,0 25,0-25,0 25,0-24,0-1,0 25,0 0,0 0,0 0,24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6-03-21T11:56:54.012"/>
    </inkml:context>
    <inkml:brush xml:id="br0">
      <inkml:brushProperty name="width" value="0.05292" units="cm"/>
      <inkml:brushProperty name="height" value="0.05292" units="cm"/>
      <inkml:brushProperty name="color" value="#FF0000"/>
    </inkml:brush>
  </inkml:definitions>
  <inkml:trace contextRef="#ctx0" brushRef="#br0">20439 9079,'0'0,"0"0,0 0,0 24,0-24,0 0,0 25,0 0,0-25,0 25,0-25,0 0,0 0,0 0,0-25,-24 25,24-25,0 25,0-25,0 25,0-24,0 24,0-25,0 0,0 25,0-25,0 25,0 0,0 0,24 0,-24 0,0 0,0 0,0 25,25 0,-25-25,0 25,0-25,25 0,-25 0,25 0,-25 24,0-24,0 25,0 0,0-25,0 25,0-25,0 25,0-25,0 0,-25 0,25 24,0-24,-25 0,25 0,-25 0,1 0,24 0,-25-24,25 24,-25 0,25-25,0 25,-25 0,0-25,25 0,0 25,0-25,0 25,0 0,0-24,25 24,-25 0,0 0,25 0,-25-25,0 25,25 0,-25 0,0 0,25 0,-1 0,-24 25,25-25,-25 0,25 0,-25 24,0-24,0 0,0 25,0 0,0-25,0 25</inkml:trace>
  <inkml:trace contextRef="#ctx0" brushRef="#br0" timeOffset="4176.2386">20390 9153</inkml:trace>
  <inkml:trace contextRef="#ctx0" brushRef="#br0" timeOffset="11767.6731">20365 9153,'0'0,"50"0,-26 25,1-25,0 0,0 0,-25 0,25 0,-25 0,0 0,-25 0,0 0,25 0,-25-25,25 25,-25 0,1 0,24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6-03-21T12:07:28.406"/>
    </inkml:context>
    <inkml:brush xml:id="br0">
      <inkml:brushProperty name="width" value="0.05292" units="cm"/>
      <inkml:brushProperty name="height" value="0.05292" units="cm"/>
      <inkml:brushProperty name="color" value="#FF0000"/>
    </inkml:brush>
  </inkml:definitions>
  <inkml:trace contextRef="#ctx0" brushRef="#br0">14362 12005,'0'0,"0"0,0 0,0 0,0 25,0 0,0-25,0 24,0-24,0 0,-25 0,25 0,0 0,0 0,-24 0,24-24,0-1,0 0,0 25,0 0,0-25</inkml:trace>
  <inkml:trace contextRef="#ctx0" brushRef="#br0" timeOffset="3305.1891">20514 13667,'0'-25,"0"0,0 25,0-25,0 25,0-25,0 1,0 24,0-25,0 25,0 0,0-25,0 25,0 0,0 0,25 0,-25 0,0 0,0 25,0-25,24 25,-24-1,0-24,0 25,0-25,0 0,0 25,0-25,-24 25,24-25,-25 0,25 0,-25 0,25 0,-25 0,0 0,25 0,0 0,-24 0,24-25,0 25,0-25,0 25,0 0,24 0,1 0,-25 0</inkml:trace>
  <inkml:trace contextRef="#ctx0" brushRef="#br0" timeOffset="7773.4446">21878 10368,'0'0,"0"0,0 0,0 0,0 0,0 0,0 0,0 0,0-25,25 25,-25 0,25 0,-25 0,24 0,1 0,-25 0,0 0,0 25,0-25,0 25,0 0,0-25,0 0,0 0,-25 0,25 0,-24 0,24 24,-25-24,0 0,25 0,0 0,-25 0,25 0,0-24,0-1,0 25</inkml:trace>
  <inkml:trace contextRef="#ctx0" brushRef="#br0" timeOffset="11905.681">22225 9029,'-25'0,"25"0,-24-25,24 25,0-25,0 25,0 0,-25-25,25 0,0 25,0 0,0 0,25 0,-1 0,-24 0,0 0,25 0,-25 25,0-25,0 25,0-25,0 25,0-25,0 25,0-25,0 0,-25 0,1 0,24 0,0 0,0-25,0 25,0-25,0 25,0-25,0 0,0 25,0 0,24 0,-24 0,25 0,-25 0</inkml:trace>
  <inkml:trace contextRef="#ctx0" brushRef="#br0" timeOffset="17672.0108">19025 7218,'0'0,"0"0,-24 0,24 0,-25 0,25 0,0 0,0-25,0 1,0 24,0-25,0 25,0-25,0 0,0 25,0-25,0 25,25 0,-1 0,-24 0,0 0,25 0,-25 0,0 25,25-25,-25 25,0-25,0 25,0-25,0 25,0-1,0-24,0 0,0 0</inkml:trace>
  <inkml:trace contextRef="#ctx0" brushRef="#br0" timeOffset="20932.1973">16148 8086,'0'0,"-25"0,1 0,24 0,-25 0,25 0,0 0,-25 0,25 0,0 0,0-25,0 25,0 0,0 0,25 0,-25 0,49 0,-49 0,25 0,0 0,0 0,-25 0,25 0,-25 0,24 0,-24 0,0 0,0 0,0 25,0-25,0 0,0 0,-24 0,24 0,-50 0,50 25,0-25,-25 0,25 0,-25 0,1 0,24 0,0 0,0 0,0-25,0 25,0-25,0 25,0-24,0-1,0 25,0 0,0 0,0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38D913-4B9F-4B4E-ACAD-310838857936}" type="datetimeFigureOut">
              <a:rPr lang="zh-CN" altLang="en-US" smtClean="0"/>
              <a:t>2016/4/1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18838A-2336-4EC0-B24F-37C082258DDE}" type="slidenum">
              <a:rPr lang="zh-CN" altLang="en-US" smtClean="0"/>
              <a:t>‹#›</a:t>
            </a:fld>
            <a:endParaRPr lang="zh-CN" altLang="en-US"/>
          </a:p>
        </p:txBody>
      </p:sp>
    </p:spTree>
    <p:extLst>
      <p:ext uri="{BB962C8B-B14F-4D97-AF65-F5344CB8AC3E}">
        <p14:creationId xmlns:p14="http://schemas.microsoft.com/office/powerpoint/2010/main" val="410371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aike.baidu.com/view/18592.htm"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baike.baidu.com/view/26156.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a:t>
            </a:fld>
            <a:endParaRPr lang="zh-CN" altLang="en-US"/>
          </a:p>
        </p:txBody>
      </p:sp>
    </p:spTree>
    <p:extLst>
      <p:ext uri="{BB962C8B-B14F-4D97-AF65-F5344CB8AC3E}">
        <p14:creationId xmlns:p14="http://schemas.microsoft.com/office/powerpoint/2010/main" val="336895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11</a:t>
            </a:fld>
            <a:endParaRPr lang="zh-CN" altLang="en-US"/>
          </a:p>
        </p:txBody>
      </p:sp>
    </p:spTree>
    <p:extLst>
      <p:ext uri="{BB962C8B-B14F-4D97-AF65-F5344CB8AC3E}">
        <p14:creationId xmlns:p14="http://schemas.microsoft.com/office/powerpoint/2010/main" val="3036018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圈的确定顺序</a:t>
            </a:r>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18</a:t>
            </a:fld>
            <a:endParaRPr lang="zh-CN" altLang="en-US"/>
          </a:p>
        </p:txBody>
      </p:sp>
    </p:spTree>
    <p:extLst>
      <p:ext uri="{BB962C8B-B14F-4D97-AF65-F5344CB8AC3E}">
        <p14:creationId xmlns:p14="http://schemas.microsoft.com/office/powerpoint/2010/main" val="1568346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怎么想象</a:t>
            </a:r>
            <a:endParaRPr lang="en-US" altLang="zh-CN" dirty="0" smtClean="0"/>
          </a:p>
          <a:p>
            <a:r>
              <a:rPr lang="zh-CN" altLang="en-US" dirty="0" smtClean="0"/>
              <a:t>天体作周日视运动的轨迹成为周日平行圈</a:t>
            </a:r>
            <a:endParaRPr lang="en-US" altLang="zh-CN" dirty="0" smtClean="0"/>
          </a:p>
          <a:p>
            <a:r>
              <a:rPr lang="zh-CN" altLang="en-US" dirty="0" smtClean="0"/>
              <a:t>周日平行圈都是赤纬圈</a:t>
            </a:r>
            <a:endParaRPr lang="en-US" altLang="zh-CN" dirty="0" smtClean="0"/>
          </a:p>
          <a:p>
            <a:r>
              <a:rPr lang="zh-CN" altLang="en-US" dirty="0" smtClean="0"/>
              <a:t>赤道高度不变，转动，黄道转动，春分点先过东点，再过洗点，二至点类似恒星</a:t>
            </a:r>
            <a:endParaRPr lang="en-US" altLang="zh-CN" dirty="0" smtClean="0"/>
          </a:p>
          <a:p>
            <a:r>
              <a:rPr lang="zh-CN" altLang="en-US" dirty="0" smtClean="0"/>
              <a:t>赤经是时角坐标系，第二赤道坐标系的经线</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34</a:t>
            </a:fld>
            <a:endParaRPr lang="zh-CN" altLang="en-US"/>
          </a:p>
        </p:txBody>
      </p:sp>
    </p:spTree>
    <p:extLst>
      <p:ext uri="{BB962C8B-B14F-4D97-AF65-F5344CB8AC3E}">
        <p14:creationId xmlns:p14="http://schemas.microsoft.com/office/powerpoint/2010/main" val="2913524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35</a:t>
            </a:fld>
            <a:endParaRPr lang="zh-CN" altLang="en-US"/>
          </a:p>
        </p:txBody>
      </p:sp>
    </p:spTree>
    <p:extLst>
      <p:ext uri="{BB962C8B-B14F-4D97-AF65-F5344CB8AC3E}">
        <p14:creationId xmlns:p14="http://schemas.microsoft.com/office/powerpoint/2010/main" val="291352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太阳周年视运动引起高度角的变化</a:t>
            </a:r>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36</a:t>
            </a:fld>
            <a:endParaRPr lang="zh-CN" altLang="en-US"/>
          </a:p>
        </p:txBody>
      </p:sp>
    </p:spTree>
    <p:extLst>
      <p:ext uri="{BB962C8B-B14F-4D97-AF65-F5344CB8AC3E}">
        <p14:creationId xmlns:p14="http://schemas.microsoft.com/office/powerpoint/2010/main" val="291352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每个回归年时间长度不同，其时间提前通过历法计算</a:t>
            </a:r>
            <a:endParaRPr lang="en-US" altLang="zh-CN" dirty="0" smtClean="0"/>
          </a:p>
          <a:p>
            <a:r>
              <a:rPr lang="zh-CN" altLang="en-US" sz="1200" b="0" i="0" kern="1200" dirty="0" smtClean="0">
                <a:solidFill>
                  <a:schemeClr val="tx1"/>
                </a:solidFill>
                <a:effectLst/>
                <a:latin typeface="+mn-lt"/>
                <a:ea typeface="+mn-ea"/>
                <a:cs typeface="+mn-cs"/>
              </a:rPr>
              <a:t>在太阳上看，地球中心从天空中的某一点出发，环绕太阳一周，然后又回到了此点；如果从地球上看，则是太阳中心从</a:t>
            </a:r>
            <a:r>
              <a:rPr lang="zh-CN" altLang="en-US" sz="1200" b="0" i="0" u="none" strike="noStrike" kern="1200" dirty="0" smtClean="0">
                <a:solidFill>
                  <a:schemeClr val="tx1"/>
                </a:solidFill>
                <a:effectLst/>
                <a:latin typeface="+mn-lt"/>
                <a:ea typeface="+mn-ea"/>
                <a:cs typeface="+mn-cs"/>
                <a:hlinkClick r:id="rId3"/>
              </a:rPr>
              <a:t>黄道</a:t>
            </a:r>
            <a:r>
              <a:rPr lang="zh-CN" altLang="en-US" sz="1200" b="0" i="0" kern="1200" dirty="0" smtClean="0">
                <a:solidFill>
                  <a:schemeClr val="tx1"/>
                </a:solidFill>
                <a:effectLst/>
                <a:latin typeface="+mn-lt"/>
                <a:ea typeface="+mn-ea"/>
                <a:cs typeface="+mn-cs"/>
              </a:rPr>
              <a:t>（地球公转轨道面截</a:t>
            </a:r>
            <a:r>
              <a:rPr lang="zh-CN" altLang="en-US" sz="1200" b="0" i="0" u="none" strike="noStrike" kern="1200" dirty="0" smtClean="0">
                <a:solidFill>
                  <a:schemeClr val="tx1"/>
                </a:solidFill>
                <a:effectLst/>
                <a:latin typeface="+mn-lt"/>
                <a:ea typeface="+mn-ea"/>
                <a:cs typeface="+mn-cs"/>
                <a:hlinkClick r:id="rId4"/>
              </a:rPr>
              <a:t>天球</a:t>
            </a:r>
            <a:r>
              <a:rPr lang="zh-CN" altLang="en-US" sz="1200" b="0" i="0" kern="1200" dirty="0" smtClean="0">
                <a:solidFill>
                  <a:schemeClr val="tx1"/>
                </a:solidFill>
                <a:effectLst/>
                <a:latin typeface="+mn-lt"/>
                <a:ea typeface="+mn-ea"/>
                <a:cs typeface="+mn-cs"/>
              </a:rPr>
              <a:t>所得的圆）上的某一点（某一恒星）出发，运行周天，然后又回到了同一点（同一恒星）</a:t>
            </a:r>
            <a:endParaRPr lang="en-US" altLang="zh-CN" sz="1200" b="0" i="0" kern="1200" dirty="0" smtClean="0">
              <a:solidFill>
                <a:schemeClr val="tx1"/>
              </a:solidFill>
              <a:effectLst/>
              <a:latin typeface="+mn-lt"/>
              <a:ea typeface="+mn-ea"/>
              <a:cs typeface="+mn-cs"/>
            </a:endParaRPr>
          </a:p>
          <a:p>
            <a:endParaRPr lang="en-US" altLang="zh-CN" dirty="0" smtClean="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37</a:t>
            </a:fld>
            <a:endParaRPr lang="zh-CN" altLang="en-US"/>
          </a:p>
        </p:txBody>
      </p:sp>
    </p:spTree>
    <p:extLst>
      <p:ext uri="{BB962C8B-B14F-4D97-AF65-F5344CB8AC3E}">
        <p14:creationId xmlns:p14="http://schemas.microsoft.com/office/powerpoint/2010/main" val="413573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真太阳日比恒星日约长</a:t>
            </a:r>
            <a:r>
              <a:rPr lang="en-US" altLang="zh-CN" dirty="0" smtClean="0"/>
              <a:t>3m56s</a:t>
            </a:r>
          </a:p>
          <a:p>
            <a:r>
              <a:rPr lang="zh-CN" altLang="en-US" dirty="0" smtClean="0"/>
              <a:t>为什么是天赤道，因为地球自转的原因</a:t>
            </a:r>
            <a:endParaRPr lang="en-US" altLang="zh-CN" dirty="0" smtClean="0"/>
          </a:p>
          <a:p>
            <a:r>
              <a:rPr lang="zh-CN" altLang="en-US" dirty="0" smtClean="0"/>
              <a:t>黄赤交角（投影）和公转速度</a:t>
            </a:r>
            <a:endParaRPr lang="en-US" altLang="zh-CN" dirty="0" smtClean="0"/>
          </a:p>
          <a:p>
            <a:r>
              <a:rPr lang="zh-CN" altLang="en-US" dirty="0" smtClean="0"/>
              <a:t>一年中真太阳时最长与最短差</a:t>
            </a:r>
            <a:r>
              <a:rPr lang="en-US" altLang="zh-CN" dirty="0" smtClean="0"/>
              <a:t>51s</a:t>
            </a:r>
          </a:p>
          <a:p>
            <a:r>
              <a:rPr lang="zh-CN" altLang="en-US" dirty="0" smtClean="0"/>
              <a:t>平年有</a:t>
            </a:r>
            <a:r>
              <a:rPr lang="en-US" altLang="zh-CN" dirty="0" smtClean="0"/>
              <a:t>366</a:t>
            </a:r>
            <a:r>
              <a:rPr lang="zh-CN" altLang="en-US" dirty="0" smtClean="0"/>
              <a:t>个恒星日，</a:t>
            </a:r>
            <a:r>
              <a:rPr lang="en-US" altLang="zh-CN" dirty="0" smtClean="0"/>
              <a:t>365</a:t>
            </a:r>
            <a:r>
              <a:rPr lang="zh-CN" altLang="en-US" dirty="0" smtClean="0"/>
              <a:t>个太阳日，闰年有</a:t>
            </a:r>
            <a:r>
              <a:rPr lang="en-US" altLang="zh-CN" dirty="0" smtClean="0"/>
              <a:t>367</a:t>
            </a:r>
            <a:r>
              <a:rPr lang="zh-CN" altLang="en-US" dirty="0" smtClean="0"/>
              <a:t>个恒星日，</a:t>
            </a:r>
            <a:r>
              <a:rPr lang="en-US" altLang="zh-CN" dirty="0" smtClean="0"/>
              <a:t>366</a:t>
            </a:r>
            <a:r>
              <a:rPr lang="zh-CN" altLang="en-US" dirty="0" smtClean="0"/>
              <a:t>个太阳日</a:t>
            </a:r>
            <a:endParaRPr lang="en-US" altLang="zh-CN" dirty="0" smtClean="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38</a:t>
            </a:fld>
            <a:endParaRPr lang="zh-CN" altLang="en-US"/>
          </a:p>
        </p:txBody>
      </p:sp>
    </p:spTree>
    <p:extLst>
      <p:ext uri="{BB962C8B-B14F-4D97-AF65-F5344CB8AC3E}">
        <p14:creationId xmlns:p14="http://schemas.microsoft.com/office/powerpoint/2010/main" val="413573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那个时间是平太阳时</a:t>
            </a:r>
            <a:endParaRPr lang="en-US" altLang="zh-CN" dirty="0" smtClean="0"/>
          </a:p>
          <a:p>
            <a:r>
              <a:rPr lang="zh-CN" altLang="en-US" sz="1200" b="0" i="0" kern="1200" dirty="0" smtClean="0">
                <a:solidFill>
                  <a:schemeClr val="tx1"/>
                </a:solidFill>
                <a:effectLst/>
                <a:latin typeface="+mn-lt"/>
                <a:ea typeface="+mn-ea"/>
                <a:cs typeface="+mn-cs"/>
              </a:rPr>
              <a:t>平太阳时假设地球绕太阳是标准的圆形，一年中每天都是均匀的</a:t>
            </a:r>
            <a:endParaRPr lang="zh-CN" altLang="en-US" dirty="0"/>
          </a:p>
        </p:txBody>
      </p:sp>
      <p:sp>
        <p:nvSpPr>
          <p:cNvPr id="4" name="灯片编号占位符 3"/>
          <p:cNvSpPr>
            <a:spLocks noGrp="1"/>
          </p:cNvSpPr>
          <p:nvPr>
            <p:ph type="sldNum" sz="quarter" idx="10"/>
          </p:nvPr>
        </p:nvSpPr>
        <p:spPr/>
        <p:txBody>
          <a:bodyPr/>
          <a:lstStyle/>
          <a:p>
            <a:fld id="{C618838A-2336-4EC0-B24F-37C082258DDE}" type="slidenum">
              <a:rPr lang="zh-CN" altLang="en-US" smtClean="0"/>
              <a:t>39</a:t>
            </a:fld>
            <a:endParaRPr lang="zh-CN" altLang="en-US"/>
          </a:p>
        </p:txBody>
      </p:sp>
    </p:spTree>
    <p:extLst>
      <p:ext uri="{BB962C8B-B14F-4D97-AF65-F5344CB8AC3E}">
        <p14:creationId xmlns:p14="http://schemas.microsoft.com/office/powerpoint/2010/main" val="413573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noAutofit/>
          </a:bodyPr>
          <a:lstStyle>
            <a:lvl1pPr>
              <a:defRPr sz="7200" b="1">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11324014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37503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3604798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6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4000">
                <a:solidFill>
                  <a:schemeClr val="bg1"/>
                </a:solidFill>
                <a:latin typeface="微软雅黑" pitchFamily="34" charset="-122"/>
                <a:ea typeface="微软雅黑" pitchFamily="34" charset="-122"/>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7255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252339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218372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250552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180514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189518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2299630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2AF6FA3-F0A4-4119-BEC4-1C0A0479A27F}" type="datetimeFigureOut">
              <a:rPr lang="zh-CN" altLang="en-US" smtClean="0"/>
              <a:t>2016/4/1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2316954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F6FA3-F0A4-4119-BEC4-1C0A0479A27F}" type="datetimeFigureOut">
              <a:rPr lang="zh-CN" altLang="en-US" smtClean="0"/>
              <a:t>2016/4/1</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6E76D-AEBC-4E8B-B0B9-A52133227863}" type="slidenum">
              <a:rPr lang="zh-CN" altLang="en-US" smtClean="0"/>
              <a:t>‹#›</a:t>
            </a:fld>
            <a:endParaRPr lang="zh-CN" altLang="en-US"/>
          </a:p>
        </p:txBody>
      </p:sp>
    </p:spTree>
    <p:extLst>
      <p:ext uri="{BB962C8B-B14F-4D97-AF65-F5344CB8AC3E}">
        <p14:creationId xmlns:p14="http://schemas.microsoft.com/office/powerpoint/2010/main" val="888024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7200" b="1" kern="1200">
          <a:solidFill>
            <a:schemeClr val="bg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b="0" kern="1200">
          <a:solidFill>
            <a:schemeClr val="bg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 Id="rId9"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7.emf"/><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customXml" Target="../ink/ink2.xml"/><Relationship Id="rId7" Type="http://schemas.openxmlformats.org/officeDocument/2006/relationships/image" Target="../media/image27.emf"/><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30.jpg"/><Relationship Id="rId4" Type="http://schemas.openxmlformats.org/officeDocument/2006/relationships/image" Target="../media/image28.emf"/><Relationship Id="rId9"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93788" y="2204865"/>
            <a:ext cx="7772400" cy="1470025"/>
          </a:xfrm>
        </p:spPr>
        <p:txBody>
          <a:bodyPr>
            <a:normAutofit/>
          </a:bodyPr>
          <a:lstStyle/>
          <a:p>
            <a:r>
              <a:rPr lang="zh-CN" altLang="en-US" sz="8000" b="1" dirty="0" smtClean="0">
                <a:solidFill>
                  <a:schemeClr val="bg1"/>
                </a:solidFill>
                <a:latin typeface="微软雅黑" pitchFamily="34" charset="-122"/>
                <a:ea typeface="微软雅黑" pitchFamily="34" charset="-122"/>
              </a:rPr>
              <a:t>天球坐标系</a:t>
            </a:r>
            <a:endParaRPr lang="zh-CN" altLang="en-US" sz="8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05855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6527"/>
            <a:ext cx="10620673" cy="795160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0" y="7709"/>
            <a:ext cx="7772400" cy="1470025"/>
          </a:xfrm>
        </p:spPr>
        <p:txBody>
          <a:bodyPr>
            <a:normAutofit fontScale="90000"/>
          </a:bodyPr>
          <a:lstStyle/>
          <a:p>
            <a:r>
              <a:rPr lang="zh-CN" altLang="en-US" dirty="0"/>
              <a:t>坐标系中的一些概念</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07504" y="1412776"/>
            <a:ext cx="1029714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子午圈：通过</a:t>
            </a:r>
            <a:r>
              <a:rPr lang="zh-CN" altLang="en-US" sz="2800" dirty="0" smtClean="0">
                <a:solidFill>
                  <a:schemeClr val="bg1"/>
                </a:solidFill>
                <a:latin typeface="微软雅黑" pitchFamily="34" charset="-122"/>
                <a:ea typeface="微软雅黑" pitchFamily="34" charset="-122"/>
              </a:rPr>
              <a:t>天顶天底和南北</a:t>
            </a:r>
            <a:r>
              <a:rPr lang="zh-CN" altLang="en-US" sz="2800" dirty="0" smtClean="0">
                <a:solidFill>
                  <a:schemeClr val="bg1"/>
                </a:solidFill>
                <a:latin typeface="微软雅黑" pitchFamily="34" charset="-122"/>
                <a:ea typeface="微软雅黑" pitchFamily="34" charset="-122"/>
              </a:rPr>
              <a:t>天极，同时又过北点和南点的大圈</a:t>
            </a:r>
          </a:p>
        </p:txBody>
      </p:sp>
      <p:sp>
        <p:nvSpPr>
          <p:cNvPr id="4" name="TextBox 3"/>
          <p:cNvSpPr txBox="1"/>
          <p:nvPr/>
        </p:nvSpPr>
        <p:spPr>
          <a:xfrm>
            <a:off x="179512" y="2061020"/>
            <a:ext cx="93610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卯酉圈：通过天顶和天顶，同时又过东西点的大圈</a:t>
            </a:r>
          </a:p>
        </p:txBody>
      </p:sp>
      <p:sp>
        <p:nvSpPr>
          <p:cNvPr id="5" name="TextBox 4"/>
          <p:cNvSpPr txBox="1"/>
          <p:nvPr/>
        </p:nvSpPr>
        <p:spPr>
          <a:xfrm>
            <a:off x="179512" y="2708920"/>
            <a:ext cx="93610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六时圈：通过北天极和南天极，同时又过东西点的大圈</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3309286"/>
            <a:ext cx="3524851" cy="357380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53" y="3285584"/>
            <a:ext cx="3447268" cy="3621213"/>
          </a:xfrm>
          <a:prstGeom prst="rect">
            <a:avLst/>
          </a:prstGeom>
        </p:spPr>
      </p:pic>
      <p:sp>
        <p:nvSpPr>
          <p:cNvPr id="10" name="TextBox 9"/>
          <p:cNvSpPr txBox="1"/>
          <p:nvPr/>
        </p:nvSpPr>
        <p:spPr>
          <a:xfrm>
            <a:off x="1353941" y="3285584"/>
            <a:ext cx="2520280"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垂直于地平圈</a:t>
            </a:r>
          </a:p>
        </p:txBody>
      </p:sp>
      <p:sp>
        <p:nvSpPr>
          <p:cNvPr id="11" name="TextBox 10"/>
          <p:cNvSpPr txBox="1"/>
          <p:nvPr/>
        </p:nvSpPr>
        <p:spPr>
          <a:xfrm>
            <a:off x="6445898" y="3285584"/>
            <a:ext cx="2664296"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垂直与天赤道</a:t>
            </a:r>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2" y="2"/>
            <a:ext cx="9361040" cy="70085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400200"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地平坐标系</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07504" y="1249596"/>
            <a:ext cx="525658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为什么要地平坐标系？</a:t>
            </a:r>
          </a:p>
        </p:txBody>
      </p:sp>
      <p:sp>
        <p:nvSpPr>
          <p:cNvPr id="4" name="TextBox 3"/>
          <p:cNvSpPr txBox="1"/>
          <p:nvPr/>
        </p:nvSpPr>
        <p:spPr>
          <a:xfrm>
            <a:off x="107504" y="1753652"/>
            <a:ext cx="986509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航海航空、太阳高度，日常天文观测，卫星，流星</a:t>
            </a:r>
            <a:r>
              <a:rPr lang="en-US" altLang="zh-CN" sz="2800" dirty="0" smtClean="0">
                <a:solidFill>
                  <a:schemeClr val="bg1"/>
                </a:solidFill>
                <a:latin typeface="微软雅黑" pitchFamily="34" charset="-122"/>
                <a:ea typeface="微软雅黑" pitchFamily="34" charset="-122"/>
              </a:rPr>
              <a:t>…</a:t>
            </a:r>
            <a:endParaRPr lang="zh-CN" altLang="en-US" sz="2800" dirty="0" smtClean="0">
              <a:solidFill>
                <a:schemeClr val="bg1"/>
              </a:solidFill>
              <a:latin typeface="微软雅黑" pitchFamily="34" charset="-122"/>
              <a:ea typeface="微软雅黑" pitchFamily="34" charset="-122"/>
            </a:endParaRPr>
          </a:p>
        </p:txBody>
      </p:sp>
      <p:sp>
        <p:nvSpPr>
          <p:cNvPr id="5" name="TextBox 4"/>
          <p:cNvSpPr txBox="1"/>
          <p:nvPr/>
        </p:nvSpPr>
        <p:spPr>
          <a:xfrm>
            <a:off x="107504" y="3121804"/>
            <a:ext cx="8424936"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基本</a:t>
            </a:r>
            <a:r>
              <a:rPr lang="zh-CN" altLang="en-US" sz="2800" dirty="0" smtClean="0">
                <a:solidFill>
                  <a:schemeClr val="bg1"/>
                </a:solidFill>
                <a:latin typeface="微软雅黑" pitchFamily="34" charset="-122"/>
                <a:ea typeface="微软雅黑" pitchFamily="34" charset="-122"/>
              </a:rPr>
              <a:t>圈：地平圈    基本点：天顶（</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）、天底（</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a:t>
            </a:r>
          </a:p>
        </p:txBody>
      </p:sp>
      <p:sp>
        <p:nvSpPr>
          <p:cNvPr id="7" name="TextBox 6"/>
          <p:cNvSpPr txBox="1"/>
          <p:nvPr/>
        </p:nvSpPr>
        <p:spPr>
          <a:xfrm>
            <a:off x="107504" y="3625860"/>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原点：北点（</a:t>
            </a:r>
            <a:r>
              <a:rPr lang="en-US" altLang="zh-CN" sz="2800" dirty="0">
                <a:solidFill>
                  <a:schemeClr val="bg1"/>
                </a:solidFill>
                <a:latin typeface="微软雅黑" pitchFamily="34" charset="-122"/>
                <a:ea typeface="微软雅黑" pitchFamily="34" charset="-122"/>
              </a:rPr>
              <a:t>N</a:t>
            </a:r>
            <a:r>
              <a:rPr lang="zh-CN" altLang="en-US" sz="2800" dirty="0" smtClean="0">
                <a:solidFill>
                  <a:schemeClr val="bg1"/>
                </a:solidFill>
                <a:latin typeface="微软雅黑" pitchFamily="34" charset="-122"/>
                <a:ea typeface="微软雅黑" pitchFamily="34" charset="-122"/>
              </a:rPr>
              <a:t>）</a:t>
            </a:r>
            <a:endParaRPr lang="en-US" altLang="zh-CN" sz="2800" dirty="0" smtClean="0">
              <a:solidFill>
                <a:schemeClr val="bg1"/>
              </a:solidFill>
              <a:latin typeface="微软雅黑" pitchFamily="34" charset="-122"/>
              <a:ea typeface="微软雅黑" pitchFamily="34" charset="-122"/>
            </a:endParaRPr>
          </a:p>
        </p:txBody>
      </p:sp>
      <p:sp>
        <p:nvSpPr>
          <p:cNvPr id="8" name="TextBox 7"/>
          <p:cNvSpPr txBox="1"/>
          <p:nvPr/>
        </p:nvSpPr>
        <p:spPr>
          <a:xfrm>
            <a:off x="107504" y="4060230"/>
            <a:ext cx="8424936"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纬线：地平圈和天球上与地平圈平行的圆，又叫</a:t>
            </a:r>
            <a:r>
              <a:rPr lang="zh-CN" altLang="en-US" sz="2800" dirty="0" smtClean="0">
                <a:solidFill>
                  <a:schemeClr val="bg1"/>
                </a:solidFill>
                <a:latin typeface="微软雅黑" pitchFamily="34" charset="-122"/>
                <a:ea typeface="微软雅黑" pitchFamily="34" charset="-122"/>
              </a:rPr>
              <a:t>地平纬圈，地平圈</a:t>
            </a:r>
            <a:r>
              <a:rPr lang="zh-CN" altLang="en-US" sz="2800" dirty="0" smtClean="0">
                <a:solidFill>
                  <a:schemeClr val="bg1"/>
                </a:solidFill>
                <a:latin typeface="微软雅黑" pitchFamily="34" charset="-122"/>
                <a:ea typeface="微软雅黑" pitchFamily="34" charset="-122"/>
              </a:rPr>
              <a:t>就是最大纬线（在地平坐标系中相当于地理坐标系中的赤道）</a:t>
            </a:r>
          </a:p>
        </p:txBody>
      </p:sp>
      <p:sp>
        <p:nvSpPr>
          <p:cNvPr id="10" name="TextBox 9"/>
          <p:cNvSpPr txBox="1"/>
          <p:nvPr/>
        </p:nvSpPr>
        <p:spPr>
          <a:xfrm>
            <a:off x="107504" y="5428382"/>
            <a:ext cx="8280920"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经线：天球上通过天顶和天底的圆，又叫地平经圈。通过南点和北点的圆称为天子午圈，一般称为子午圈。过北点的半圈称为子圈（相当于本初子午线）</a:t>
            </a:r>
          </a:p>
        </p:txBody>
      </p:sp>
      <p:sp>
        <p:nvSpPr>
          <p:cNvPr id="11" name="TextBox 10"/>
          <p:cNvSpPr txBox="1"/>
          <p:nvPr/>
        </p:nvSpPr>
        <p:spPr>
          <a:xfrm>
            <a:off x="258126" y="2276872"/>
            <a:ext cx="5472608" cy="707886"/>
          </a:xfrm>
          <a:prstGeom prst="rect">
            <a:avLst/>
          </a:prstGeom>
          <a:noFill/>
        </p:spPr>
        <p:txBody>
          <a:bodyPr wrap="square" rtlCol="0">
            <a:spAutoFit/>
          </a:bodyPr>
          <a:lstStyle/>
          <a:p>
            <a:r>
              <a:rPr lang="zh-CN" altLang="en-US" sz="4000" b="1" dirty="0" smtClean="0">
                <a:solidFill>
                  <a:schemeClr val="bg1"/>
                </a:solidFill>
                <a:latin typeface="微软雅黑" pitchFamily="34" charset="-122"/>
                <a:ea typeface="微软雅黑" pitchFamily="34" charset="-122"/>
              </a:rPr>
              <a:t>一、建系</a:t>
            </a:r>
          </a:p>
        </p:txBody>
      </p:sp>
      <p:sp>
        <p:nvSpPr>
          <p:cNvPr id="12" name="TextBox 11"/>
          <p:cNvSpPr txBox="1"/>
          <p:nvPr/>
        </p:nvSpPr>
        <p:spPr>
          <a:xfrm>
            <a:off x="4067946" y="1105580"/>
            <a:ext cx="4839499"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与观测者所在位置和时间有关</a:t>
            </a:r>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386735"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地平坐标系</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51520" y="1196752"/>
            <a:ext cx="4536504" cy="707886"/>
          </a:xfrm>
          <a:prstGeom prst="rect">
            <a:avLst/>
          </a:prstGeom>
          <a:noFill/>
        </p:spPr>
        <p:txBody>
          <a:bodyPr wrap="square" rtlCol="0">
            <a:spAutoFit/>
          </a:bodyPr>
          <a:lstStyle/>
          <a:p>
            <a:r>
              <a:rPr lang="zh-CN" altLang="en-US" sz="4000" b="1" dirty="0" smtClean="0">
                <a:solidFill>
                  <a:schemeClr val="bg1"/>
                </a:solidFill>
                <a:latin typeface="微软雅黑" pitchFamily="34" charset="-122"/>
                <a:ea typeface="微软雅黑" pitchFamily="34" charset="-122"/>
              </a:rPr>
              <a:t>二、定位</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6" y="1150389"/>
            <a:ext cx="3658111" cy="2534004"/>
          </a:xfrm>
          <a:prstGeom prst="rect">
            <a:avLst/>
          </a:prstGeom>
        </p:spPr>
      </p:pic>
      <p:sp>
        <p:nvSpPr>
          <p:cNvPr id="9" name="TextBox 8"/>
          <p:cNvSpPr txBox="1"/>
          <p:nvPr/>
        </p:nvSpPr>
        <p:spPr>
          <a:xfrm>
            <a:off x="251520" y="1904639"/>
            <a:ext cx="4896544"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基</a:t>
            </a:r>
            <a:r>
              <a:rPr lang="zh-CN" altLang="en-US" sz="2800" dirty="0" smtClean="0">
                <a:solidFill>
                  <a:schemeClr val="bg1"/>
                </a:solidFill>
                <a:latin typeface="微软雅黑" pitchFamily="34" charset="-122"/>
                <a:ea typeface="微软雅黑" pitchFamily="34" charset="-122"/>
              </a:rPr>
              <a:t>圈：坐标系的横轴（固定）</a:t>
            </a:r>
          </a:p>
        </p:txBody>
      </p:sp>
      <p:sp>
        <p:nvSpPr>
          <p:cNvPr id="11" name="TextBox 10"/>
          <p:cNvSpPr txBox="1"/>
          <p:nvPr/>
        </p:nvSpPr>
        <p:spPr>
          <a:xfrm>
            <a:off x="251520" y="2329716"/>
            <a:ext cx="4896544"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始</a:t>
            </a:r>
            <a:r>
              <a:rPr lang="zh-CN" altLang="en-US" sz="2800" dirty="0" smtClean="0">
                <a:solidFill>
                  <a:schemeClr val="bg1"/>
                </a:solidFill>
                <a:latin typeface="微软雅黑" pitchFamily="34" charset="-122"/>
                <a:ea typeface="微软雅黑" pitchFamily="34" charset="-122"/>
              </a:rPr>
              <a:t>圈：坐标系的纵轴（固定）</a:t>
            </a:r>
          </a:p>
        </p:txBody>
      </p:sp>
      <p:sp>
        <p:nvSpPr>
          <p:cNvPr id="12" name="TextBox 11"/>
          <p:cNvSpPr txBox="1"/>
          <p:nvPr/>
        </p:nvSpPr>
        <p:spPr>
          <a:xfrm>
            <a:off x="240112" y="2780928"/>
            <a:ext cx="4896544"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终</a:t>
            </a:r>
            <a:r>
              <a:rPr lang="zh-CN" altLang="en-US" sz="2800" dirty="0" smtClean="0">
                <a:solidFill>
                  <a:schemeClr val="bg1"/>
                </a:solidFill>
                <a:latin typeface="微软雅黑" pitchFamily="34" charset="-122"/>
                <a:ea typeface="微软雅黑" pitchFamily="34" charset="-122"/>
              </a:rPr>
              <a:t>圈：可变动，某一经圈</a:t>
            </a:r>
          </a:p>
        </p:txBody>
      </p:sp>
      <p:sp>
        <p:nvSpPr>
          <p:cNvPr id="10" name="TextBox 9"/>
          <p:cNvSpPr txBox="1"/>
          <p:nvPr/>
        </p:nvSpPr>
        <p:spPr>
          <a:xfrm>
            <a:off x="251520" y="3193812"/>
            <a:ext cx="39604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极点：与基圈成</a:t>
            </a:r>
            <a:r>
              <a:rPr lang="en-US" altLang="zh-CN" sz="2800" dirty="0" smtClean="0">
                <a:solidFill>
                  <a:schemeClr val="bg1"/>
                </a:solidFill>
                <a:latin typeface="微软雅黑" pitchFamily="34" charset="-122"/>
                <a:ea typeface="微软雅黑" pitchFamily="34" charset="-122"/>
              </a:rPr>
              <a:t>90°</a:t>
            </a:r>
          </a:p>
        </p:txBody>
      </p:sp>
      <p:sp>
        <p:nvSpPr>
          <p:cNvPr id="14" name="TextBox 13"/>
          <p:cNvSpPr txBox="1"/>
          <p:nvPr/>
        </p:nvSpPr>
        <p:spPr>
          <a:xfrm>
            <a:off x="251520" y="3553852"/>
            <a:ext cx="453650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原点：始圈和基圈的交点</a:t>
            </a:r>
            <a:endParaRPr lang="en-US" altLang="zh-CN" sz="2800" dirty="0" smtClean="0">
              <a:solidFill>
                <a:schemeClr val="bg1"/>
              </a:solidFill>
              <a:latin typeface="微软雅黑" pitchFamily="34" charset="-122"/>
              <a:ea typeface="微软雅黑" pitchFamily="34" charset="-122"/>
            </a:endParaRPr>
          </a:p>
        </p:txBody>
      </p:sp>
      <p:sp>
        <p:nvSpPr>
          <p:cNvPr id="15" name="TextBox 14"/>
          <p:cNvSpPr txBox="1"/>
          <p:nvPr/>
        </p:nvSpPr>
        <p:spPr>
          <a:xfrm>
            <a:off x="251520" y="3913892"/>
            <a:ext cx="4536504"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介</a:t>
            </a:r>
            <a:r>
              <a:rPr lang="zh-CN" altLang="en-US" sz="2800" dirty="0" smtClean="0">
                <a:solidFill>
                  <a:schemeClr val="bg1"/>
                </a:solidFill>
                <a:latin typeface="微软雅黑" pitchFamily="34" charset="-122"/>
                <a:ea typeface="微软雅黑" pitchFamily="34" charset="-122"/>
              </a:rPr>
              <a:t>点：终圈和基圈的交点</a:t>
            </a:r>
            <a:endParaRPr lang="en-US" altLang="zh-CN" sz="28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9534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0"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386735"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地平坐标系</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51520" y="1196752"/>
            <a:ext cx="4536504" cy="707886"/>
          </a:xfrm>
          <a:prstGeom prst="rect">
            <a:avLst/>
          </a:prstGeom>
          <a:noFill/>
        </p:spPr>
        <p:txBody>
          <a:bodyPr wrap="square" rtlCol="0">
            <a:spAutoFit/>
          </a:bodyPr>
          <a:lstStyle/>
          <a:p>
            <a:r>
              <a:rPr lang="zh-CN" altLang="en-US" sz="4000" b="1" dirty="0" smtClean="0">
                <a:solidFill>
                  <a:schemeClr val="bg1"/>
                </a:solidFill>
                <a:latin typeface="微软雅黑" pitchFamily="34" charset="-122"/>
                <a:ea typeface="微软雅黑" pitchFamily="34" charset="-122"/>
              </a:rPr>
              <a:t>二、定位</a:t>
            </a:r>
          </a:p>
        </p:txBody>
      </p:sp>
      <p:sp>
        <p:nvSpPr>
          <p:cNvPr id="4" name="TextBox 3"/>
          <p:cNvSpPr txBox="1"/>
          <p:nvPr/>
        </p:nvSpPr>
        <p:spPr>
          <a:xfrm>
            <a:off x="251520" y="2042845"/>
            <a:ext cx="8892480"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纬度：称为高度（</a:t>
            </a:r>
            <a:r>
              <a:rPr lang="en-US" altLang="zh-CN" sz="2800" dirty="0" smtClean="0">
                <a:solidFill>
                  <a:schemeClr val="bg1"/>
                </a:solidFill>
                <a:latin typeface="微软雅黑" pitchFamily="34" charset="-122"/>
                <a:ea typeface="微软雅黑" pitchFamily="34" charset="-122"/>
              </a:rPr>
              <a:t>h</a:t>
            </a:r>
            <a:r>
              <a:rPr lang="zh-CN" altLang="en-US" sz="2800" dirty="0" smtClean="0">
                <a:solidFill>
                  <a:schemeClr val="bg1"/>
                </a:solidFill>
                <a:latin typeface="微软雅黑" pitchFamily="34" charset="-122"/>
                <a:ea typeface="微软雅黑" pitchFamily="34" charset="-122"/>
              </a:rPr>
              <a:t>），天体光线与地平面的交角，天体的仰角，向天顶为正，向天底为负</a:t>
            </a:r>
          </a:p>
        </p:txBody>
      </p:sp>
      <p:sp>
        <p:nvSpPr>
          <p:cNvPr id="6" name="TextBox 5"/>
          <p:cNvSpPr txBox="1"/>
          <p:nvPr/>
        </p:nvSpPr>
        <p:spPr>
          <a:xfrm>
            <a:off x="251520" y="3412157"/>
            <a:ext cx="8892480" cy="1384995"/>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经度</a:t>
            </a:r>
            <a:r>
              <a:rPr lang="zh-CN" altLang="en-US" sz="2800" dirty="0" smtClean="0">
                <a:solidFill>
                  <a:schemeClr val="bg1"/>
                </a:solidFill>
                <a:latin typeface="微软雅黑" pitchFamily="34" charset="-122"/>
                <a:ea typeface="微软雅黑" pitchFamily="34" charset="-122"/>
              </a:rPr>
              <a:t>：称为方位（</a:t>
            </a:r>
            <a:r>
              <a:rPr lang="en-US" altLang="zh-CN" sz="2800" dirty="0">
                <a:solidFill>
                  <a:schemeClr val="bg1"/>
                </a:solidFill>
                <a:latin typeface="微软雅黑" pitchFamily="34" charset="-122"/>
                <a:ea typeface="微软雅黑" pitchFamily="34" charset="-122"/>
              </a:rPr>
              <a:t>A</a:t>
            </a:r>
            <a:r>
              <a:rPr lang="zh-CN" altLang="en-US" sz="2800" dirty="0" smtClean="0">
                <a:solidFill>
                  <a:schemeClr val="bg1"/>
                </a:solidFill>
                <a:latin typeface="微软雅黑" pitchFamily="34" charset="-122"/>
                <a:ea typeface="微软雅黑" pitchFamily="34" charset="-122"/>
              </a:rPr>
              <a:t>），天体对于子午圈的角距离，天体所在地平经圈与子午圈的交角，两个经圈所在平面的夹角。以北点为原点，顺时针度量。</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889001"/>
            <a:ext cx="6985000" cy="5080000"/>
          </a:xfrm>
          <a:prstGeom prst="rect">
            <a:avLst/>
          </a:prstGeom>
        </p:spPr>
      </p:pic>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2120280"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六分仪</a:t>
            </a:r>
            <a:endParaRPr lang="zh-CN" altLang="en-US" sz="7200" b="1" dirty="0">
              <a:solidFill>
                <a:schemeClr val="bg1"/>
              </a:solidFill>
              <a:latin typeface="微软雅黑" pitchFamily="34" charset="-122"/>
              <a:ea typeface="微软雅黑"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10423"/>
            <a:ext cx="5238750" cy="5715000"/>
          </a:xfrm>
          <a:prstGeom prst="rect">
            <a:avLst/>
          </a:prstGeom>
        </p:spPr>
      </p:pic>
      <p:sp>
        <p:nvSpPr>
          <p:cNvPr id="8" name="TextBox 7"/>
          <p:cNvSpPr txBox="1"/>
          <p:nvPr/>
        </p:nvSpPr>
        <p:spPr>
          <a:xfrm>
            <a:off x="323528" y="1268760"/>
            <a:ext cx="3096344" cy="2246769"/>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1</a:t>
            </a:r>
            <a:r>
              <a:rPr lang="zh-CN" altLang="en-US" sz="2800" dirty="0" smtClean="0">
                <a:solidFill>
                  <a:schemeClr val="bg1"/>
                </a:solidFill>
                <a:latin typeface="微软雅黑" pitchFamily="34" charset="-122"/>
                <a:ea typeface="微软雅黑" pitchFamily="34" charset="-122"/>
              </a:rPr>
              <a:t>、让</a:t>
            </a:r>
            <a:r>
              <a:rPr lang="zh-CN" altLang="en-US" sz="2800" dirty="0">
                <a:solidFill>
                  <a:schemeClr val="bg1"/>
                </a:solidFill>
                <a:latin typeface="微软雅黑" pitchFamily="34" charset="-122"/>
                <a:ea typeface="微软雅黑" pitchFamily="34" charset="-122"/>
              </a:rPr>
              <a:t>望远镜镜筒保持</a:t>
            </a:r>
            <a:r>
              <a:rPr lang="zh-CN" altLang="en-US" sz="2800" dirty="0" smtClean="0">
                <a:solidFill>
                  <a:schemeClr val="bg1"/>
                </a:solidFill>
                <a:latin typeface="微软雅黑" pitchFamily="34" charset="-122"/>
                <a:ea typeface="微软雅黑" pitchFamily="34" charset="-122"/>
              </a:rPr>
              <a:t>水平</a:t>
            </a:r>
            <a:endParaRPr lang="en-US" altLang="zh-CN" sz="2800" dirty="0">
              <a:solidFill>
                <a:schemeClr val="bg1"/>
              </a:solidFill>
              <a:latin typeface="微软雅黑" pitchFamily="34" charset="-122"/>
              <a:ea typeface="微软雅黑" pitchFamily="34" charset="-122"/>
            </a:endParaRPr>
          </a:p>
          <a:p>
            <a:r>
              <a:rPr lang="en-US" altLang="zh-CN" sz="2800" dirty="0" smtClean="0">
                <a:solidFill>
                  <a:schemeClr val="bg1"/>
                </a:solidFill>
                <a:latin typeface="微软雅黑" pitchFamily="34" charset="-122"/>
                <a:ea typeface="微软雅黑" pitchFamily="34" charset="-122"/>
              </a:rPr>
              <a:t>2</a:t>
            </a:r>
            <a:r>
              <a:rPr lang="zh-CN" altLang="en-US" sz="2800" dirty="0" smtClean="0">
                <a:solidFill>
                  <a:schemeClr val="bg1"/>
                </a:solidFill>
                <a:latin typeface="微软雅黑" pitchFamily="34" charset="-122"/>
                <a:ea typeface="微软雅黑" pitchFamily="34" charset="-122"/>
              </a:rPr>
              <a:t>、转动活动</a:t>
            </a:r>
            <a:r>
              <a:rPr lang="zh-CN" altLang="en-US" sz="2800" dirty="0">
                <a:solidFill>
                  <a:schemeClr val="bg1"/>
                </a:solidFill>
                <a:latin typeface="微软雅黑" pitchFamily="34" charset="-122"/>
                <a:ea typeface="微软雅黑" pitchFamily="34" charset="-122"/>
              </a:rPr>
              <a:t>臂，使星象落在望远镜中所见的地平线上</a:t>
            </a:r>
            <a:endParaRPr lang="zh-CN" altLang="en-US" sz="2800" dirty="0" smtClean="0">
              <a:solidFill>
                <a:schemeClr val="bg1"/>
              </a:solidFill>
              <a:latin typeface="微软雅黑" pitchFamily="34" charset="-122"/>
              <a:ea typeface="微软雅黑" pitchFamily="34" charset="-122"/>
            </a:endParaRPr>
          </a:p>
        </p:txBody>
      </p:sp>
      <p:sp>
        <p:nvSpPr>
          <p:cNvPr id="9" name="TextBox 8"/>
          <p:cNvSpPr txBox="1"/>
          <p:nvPr/>
        </p:nvSpPr>
        <p:spPr>
          <a:xfrm>
            <a:off x="345690" y="3799960"/>
            <a:ext cx="2952328"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h = 2θ</a:t>
            </a:r>
            <a:endParaRPr lang="zh-CN" altLang="en-US" sz="28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536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896144" y="-192783"/>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 用六分仪定位</a:t>
            </a:r>
            <a:endParaRPr lang="zh-CN" altLang="en-US" sz="72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24744"/>
            <a:ext cx="4410075" cy="298132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581" y="1220993"/>
            <a:ext cx="2788826" cy="2788826"/>
          </a:xfrm>
          <a:prstGeom prst="rect">
            <a:avLst/>
          </a:prstGeom>
        </p:spPr>
      </p:pic>
      <p:sp>
        <p:nvSpPr>
          <p:cNvPr id="6" name="TextBox 5"/>
          <p:cNvSpPr txBox="1"/>
          <p:nvPr/>
        </p:nvSpPr>
        <p:spPr>
          <a:xfrm>
            <a:off x="395536" y="4653136"/>
            <a:ext cx="7558583"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测量两颗星的高度角，观测者所在位置在两个圆的交点。</a:t>
            </a:r>
          </a:p>
        </p:txBody>
      </p:sp>
    </p:spTree>
    <p:extLst>
      <p:ext uri="{BB962C8B-B14F-4D97-AF65-F5344CB8AC3E}">
        <p14:creationId xmlns:p14="http://schemas.microsoft.com/office/powerpoint/2010/main" val="1476381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0764689" cy="80594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197" y="1"/>
            <a:ext cx="7772400" cy="1470025"/>
          </a:xfrm>
        </p:spPr>
        <p:txBody>
          <a:bodyPr>
            <a:normAutofit fontScale="90000"/>
          </a:bodyPr>
          <a:lstStyle/>
          <a:p>
            <a:r>
              <a:rPr lang="zh-CN" altLang="en-US" sz="7200" b="1" dirty="0" smtClean="0">
                <a:solidFill>
                  <a:schemeClr val="bg1"/>
                </a:solidFill>
                <a:latin typeface="微软雅黑" pitchFamily="34" charset="-122"/>
                <a:ea typeface="微软雅黑" pitchFamily="34" charset="-122"/>
              </a:rPr>
              <a:t>坐标系中的一些概念</a:t>
            </a:r>
            <a:endParaRPr lang="zh-CN" altLang="en-US" sz="7200" b="1" dirty="0">
              <a:solidFill>
                <a:schemeClr val="bg1"/>
              </a:solidFill>
              <a:latin typeface="微软雅黑" pitchFamily="34" charset="-122"/>
              <a:ea typeface="微软雅黑" pitchFamily="34" charset="-122"/>
            </a:endParaRPr>
          </a:p>
        </p:txBody>
      </p:sp>
      <p:sp>
        <p:nvSpPr>
          <p:cNvPr id="5" name="TextBox 4"/>
          <p:cNvSpPr txBox="1"/>
          <p:nvPr/>
        </p:nvSpPr>
        <p:spPr>
          <a:xfrm>
            <a:off x="251520" y="1268762"/>
            <a:ext cx="8568952" cy="830997"/>
          </a:xfrm>
          <a:prstGeom prst="rect">
            <a:avLst/>
          </a:prstGeom>
          <a:noFill/>
        </p:spPr>
        <p:txBody>
          <a:bodyPr wrap="square" rtlCol="0">
            <a:spAutoFit/>
          </a:bodyPr>
          <a:lstStyle/>
          <a:p>
            <a:r>
              <a:rPr lang="zh-CN" altLang="en-US" sz="2400" dirty="0" smtClean="0">
                <a:solidFill>
                  <a:schemeClr val="bg1"/>
                </a:solidFill>
                <a:latin typeface="微软雅黑" pitchFamily="34" charset="-122"/>
                <a:ea typeface="微软雅黑" pitchFamily="34" charset="-122"/>
              </a:rPr>
              <a:t>黄道：地球绕日公转轨道平面的任意扩展，与天球相割而成的圆。</a:t>
            </a:r>
          </a:p>
        </p:txBody>
      </p:sp>
      <p:sp>
        <p:nvSpPr>
          <p:cNvPr id="8" name="TextBox 7"/>
          <p:cNvSpPr txBox="1"/>
          <p:nvPr/>
        </p:nvSpPr>
        <p:spPr>
          <a:xfrm>
            <a:off x="251520" y="2222869"/>
            <a:ext cx="8568952" cy="1200329"/>
          </a:xfrm>
          <a:prstGeom prst="rect">
            <a:avLst/>
          </a:prstGeom>
          <a:noFill/>
        </p:spPr>
        <p:txBody>
          <a:bodyPr wrap="square" rtlCol="0">
            <a:spAutoFit/>
          </a:bodyPr>
          <a:lstStyle/>
          <a:p>
            <a:r>
              <a:rPr lang="zh-CN" altLang="en-US" sz="2400" dirty="0" smtClean="0">
                <a:solidFill>
                  <a:schemeClr val="bg1"/>
                </a:solidFill>
                <a:latin typeface="微软雅黑" pitchFamily="34" charset="-122"/>
                <a:ea typeface="微软雅黑" pitchFamily="34" charset="-122"/>
              </a:rPr>
              <a:t>北黄极、南黄极</a:t>
            </a:r>
            <a:r>
              <a:rPr lang="zh-CN" altLang="en-US" sz="2400" dirty="0">
                <a:solidFill>
                  <a:schemeClr val="bg1"/>
                </a:solidFill>
                <a:latin typeface="微软雅黑" pitchFamily="34" charset="-122"/>
                <a:ea typeface="微软雅黑" pitchFamily="34" charset="-122"/>
              </a:rPr>
              <a:t>：</a:t>
            </a:r>
            <a:r>
              <a:rPr lang="zh-CN" altLang="en-US" sz="2400" dirty="0" smtClean="0">
                <a:solidFill>
                  <a:schemeClr val="bg1"/>
                </a:solidFill>
                <a:latin typeface="微软雅黑" pitchFamily="34" charset="-122"/>
                <a:ea typeface="微软雅黑" pitchFamily="34" charset="-122"/>
              </a:rPr>
              <a:t>过天球中心做一垂直与黄道面的直线，使该线与天球相交于两点，其中靠近北天极</a:t>
            </a:r>
            <a:r>
              <a:rPr lang="en-US" altLang="zh-CN" sz="2400" dirty="0" smtClean="0">
                <a:solidFill>
                  <a:schemeClr val="bg1"/>
                </a:solidFill>
                <a:latin typeface="微软雅黑" pitchFamily="34" charset="-122"/>
                <a:ea typeface="微软雅黑" pitchFamily="34" charset="-122"/>
              </a:rPr>
              <a:t>P</a:t>
            </a:r>
            <a:r>
              <a:rPr lang="zh-CN" altLang="en-US" sz="2400" dirty="0" smtClean="0">
                <a:solidFill>
                  <a:schemeClr val="bg1"/>
                </a:solidFill>
                <a:latin typeface="微软雅黑" pitchFamily="34" charset="-122"/>
                <a:ea typeface="微软雅黑" pitchFamily="34" charset="-122"/>
              </a:rPr>
              <a:t>的哪一点为北黄极（</a:t>
            </a:r>
            <a:r>
              <a:rPr lang="en-US" altLang="zh-CN" sz="2400" dirty="0" smtClean="0">
                <a:solidFill>
                  <a:schemeClr val="bg1"/>
                </a:solidFill>
                <a:latin typeface="微软雅黑" pitchFamily="34" charset="-122"/>
                <a:ea typeface="微软雅黑" pitchFamily="34" charset="-122"/>
              </a:rPr>
              <a:t>K</a:t>
            </a:r>
            <a:r>
              <a:rPr lang="zh-CN" altLang="en-US" sz="2400" dirty="0" smtClean="0">
                <a:solidFill>
                  <a:schemeClr val="bg1"/>
                </a:solidFill>
                <a:latin typeface="微软雅黑" pitchFamily="34" charset="-122"/>
                <a:ea typeface="微软雅黑" pitchFamily="34" charset="-122"/>
              </a:rPr>
              <a:t>），靠近南天极</a:t>
            </a:r>
            <a:r>
              <a:rPr lang="en-US" altLang="zh-CN" sz="2400" dirty="0" smtClean="0">
                <a:solidFill>
                  <a:schemeClr val="bg1"/>
                </a:solidFill>
                <a:latin typeface="微软雅黑" pitchFamily="34" charset="-122"/>
                <a:ea typeface="微软雅黑" pitchFamily="34" charset="-122"/>
              </a:rPr>
              <a:t>P’</a:t>
            </a:r>
            <a:r>
              <a:rPr lang="zh-CN" altLang="en-US" sz="2400" dirty="0" smtClean="0">
                <a:solidFill>
                  <a:schemeClr val="bg1"/>
                </a:solidFill>
                <a:latin typeface="微软雅黑" pitchFamily="34" charset="-122"/>
                <a:ea typeface="微软雅黑" pitchFamily="34" charset="-122"/>
              </a:rPr>
              <a:t>的另一点为南黄极（</a:t>
            </a:r>
            <a:r>
              <a:rPr lang="en-US" altLang="zh-CN" sz="2400" dirty="0" smtClean="0">
                <a:solidFill>
                  <a:schemeClr val="bg1"/>
                </a:solidFill>
                <a:latin typeface="微软雅黑" pitchFamily="34" charset="-122"/>
                <a:ea typeface="微软雅黑" pitchFamily="34" charset="-122"/>
              </a:rPr>
              <a:t>K</a:t>
            </a:r>
            <a:r>
              <a:rPr lang="zh-CN" altLang="en-US" sz="2400" dirty="0" smtClean="0">
                <a:solidFill>
                  <a:schemeClr val="bg1"/>
                </a:solidFill>
                <a:latin typeface="微软雅黑" pitchFamily="34" charset="-122"/>
                <a:ea typeface="微软雅黑" pitchFamily="34" charset="-122"/>
              </a:rPr>
              <a:t>‘）。</a:t>
            </a:r>
          </a:p>
        </p:txBody>
      </p:sp>
      <p:sp>
        <p:nvSpPr>
          <p:cNvPr id="11" name="TextBox 10"/>
          <p:cNvSpPr txBox="1"/>
          <p:nvPr/>
        </p:nvSpPr>
        <p:spPr>
          <a:xfrm>
            <a:off x="251520" y="3850010"/>
            <a:ext cx="8640960" cy="2308324"/>
          </a:xfrm>
          <a:prstGeom prst="rect">
            <a:avLst/>
          </a:prstGeom>
          <a:noFill/>
        </p:spPr>
        <p:txBody>
          <a:bodyPr wrap="square" rtlCol="0">
            <a:spAutoFit/>
          </a:bodyPr>
          <a:lstStyle/>
          <a:p>
            <a:r>
              <a:rPr lang="zh-CN" altLang="en-US" sz="2400" dirty="0" smtClean="0">
                <a:solidFill>
                  <a:schemeClr val="bg1"/>
                </a:solidFill>
                <a:latin typeface="微软雅黑" pitchFamily="34" charset="-122"/>
                <a:ea typeface="微软雅黑" pitchFamily="34" charset="-122"/>
              </a:rPr>
              <a:t>二分二至点</a:t>
            </a:r>
            <a:r>
              <a:rPr lang="zh-CN" altLang="en-US" sz="2400" dirty="0">
                <a:solidFill>
                  <a:schemeClr val="bg1"/>
                </a:solidFill>
                <a:latin typeface="微软雅黑" pitchFamily="34" charset="-122"/>
                <a:ea typeface="微软雅黑" pitchFamily="34" charset="-122"/>
              </a:rPr>
              <a:t>：春分点（♈），秋分点（♎），夏至点（♋ ），冬至点（</a:t>
            </a:r>
            <a:r>
              <a:rPr lang="zh-CN" altLang="en-US" sz="2400" dirty="0" smtClean="0">
                <a:solidFill>
                  <a:schemeClr val="bg1"/>
                </a:solidFill>
                <a:latin typeface="微软雅黑" pitchFamily="34" charset="-122"/>
                <a:ea typeface="微软雅黑" pitchFamily="34" charset="-122"/>
              </a:rPr>
              <a:t>♑）。春分点和秋分点是黄道与天赤道的交角，夏至点是黄道上的最北点，冬至点是黄道上的最南点。</a:t>
            </a:r>
            <a:endParaRPr lang="en-US" altLang="zh-CN" sz="2400" dirty="0" smtClean="0">
              <a:solidFill>
                <a:schemeClr val="bg1"/>
              </a:solidFill>
              <a:latin typeface="微软雅黑" pitchFamily="34" charset="-122"/>
              <a:ea typeface="微软雅黑" pitchFamily="34" charset="-122"/>
            </a:endParaRPr>
          </a:p>
          <a:p>
            <a:r>
              <a:rPr lang="zh-CN" altLang="en-US" sz="2400" dirty="0" smtClean="0">
                <a:solidFill>
                  <a:schemeClr val="bg1"/>
                </a:solidFill>
                <a:latin typeface="微软雅黑" pitchFamily="34" charset="-122"/>
                <a:ea typeface="微软雅黑" pitchFamily="34" charset="-122"/>
              </a:rPr>
              <a:t>太阳运行到春分，夏至，秋分和冬至点时，其日子分别称春分日，夏至日，秋分日，冬至日。</a:t>
            </a:r>
            <a:endParaRPr lang="en-US" altLang="zh-CN" sz="2400" dirty="0" smtClean="0">
              <a:solidFill>
                <a:schemeClr val="bg1"/>
              </a:solidFill>
              <a:latin typeface="微软雅黑" pitchFamily="34" charset="-122"/>
              <a:ea typeface="微软雅黑" pitchFamily="34" charset="-122"/>
            </a:endParaRPr>
          </a:p>
          <a:p>
            <a:r>
              <a:rPr lang="zh-CN" altLang="en-US" sz="2400" dirty="0" smtClean="0">
                <a:solidFill>
                  <a:schemeClr val="bg1"/>
                </a:solidFill>
                <a:latin typeface="微软雅黑" pitchFamily="34" charset="-122"/>
                <a:ea typeface="微软雅黑" pitchFamily="34" charset="-122"/>
              </a:rPr>
              <a:t>春分点与秋分点的连线过球心，夏至点与冬至点的连线过球心</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593" y="1268760"/>
            <a:ext cx="6317505" cy="6049011"/>
          </a:xfrm>
          <a:prstGeom prst="rect">
            <a:avLst/>
          </a:prstGeom>
        </p:spPr>
      </p:pic>
    </p:spTree>
    <p:extLst>
      <p:ext uri="{BB962C8B-B14F-4D97-AF65-F5344CB8AC3E}">
        <p14:creationId xmlns:p14="http://schemas.microsoft.com/office/powerpoint/2010/main" val="122358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36104"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第二赤道坐标系</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179512" y="1196752"/>
            <a:ext cx="67687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基圈：天赤道</a:t>
            </a:r>
            <a:endParaRPr lang="en-US" altLang="zh-CN" sz="2800" dirty="0" smtClean="0">
              <a:solidFill>
                <a:schemeClr val="bg1"/>
              </a:solidFill>
              <a:latin typeface="微软雅黑" pitchFamily="34" charset="-122"/>
              <a:ea typeface="微软雅黑" pitchFamily="34" charset="-122"/>
            </a:endParaRPr>
          </a:p>
        </p:txBody>
      </p:sp>
      <p:sp>
        <p:nvSpPr>
          <p:cNvPr id="5" name="TextBox 4"/>
          <p:cNvSpPr txBox="1"/>
          <p:nvPr/>
        </p:nvSpPr>
        <p:spPr>
          <a:xfrm>
            <a:off x="179512" y="1609636"/>
            <a:ext cx="6408712"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始</a:t>
            </a:r>
            <a:r>
              <a:rPr lang="zh-CN" altLang="en-US" sz="2800" dirty="0" smtClean="0">
                <a:solidFill>
                  <a:schemeClr val="bg1"/>
                </a:solidFill>
                <a:latin typeface="微软雅黑" pitchFamily="34" charset="-122"/>
                <a:ea typeface="微软雅黑" pitchFamily="34" charset="-122"/>
              </a:rPr>
              <a:t>圈：春分圈</a:t>
            </a:r>
          </a:p>
        </p:txBody>
      </p:sp>
      <p:sp>
        <p:nvSpPr>
          <p:cNvPr id="6" name="TextBox 5"/>
          <p:cNvSpPr txBox="1"/>
          <p:nvPr/>
        </p:nvSpPr>
        <p:spPr>
          <a:xfrm>
            <a:off x="179512" y="1988840"/>
            <a:ext cx="748883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原点：春分点</a:t>
            </a:r>
          </a:p>
        </p:txBody>
      </p:sp>
      <p:sp>
        <p:nvSpPr>
          <p:cNvPr id="7" name="TextBox 6"/>
          <p:cNvSpPr txBox="1"/>
          <p:nvPr/>
        </p:nvSpPr>
        <p:spPr>
          <a:xfrm>
            <a:off x="179512" y="3338990"/>
            <a:ext cx="842493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纬度：赤纬（</a:t>
            </a:r>
            <a:r>
              <a:rPr lang="en-US" altLang="zh-CN" sz="2800" dirty="0" smtClean="0">
                <a:solidFill>
                  <a:schemeClr val="bg1"/>
                </a:solidFill>
                <a:latin typeface="微软雅黑" pitchFamily="34" charset="-122"/>
                <a:ea typeface="微软雅黑" pitchFamily="34" charset="-122"/>
              </a:rPr>
              <a:t>δ</a:t>
            </a:r>
            <a:r>
              <a:rPr lang="zh-CN" altLang="en-US" sz="2800" dirty="0" smtClean="0">
                <a:solidFill>
                  <a:schemeClr val="bg1"/>
                </a:solidFill>
                <a:latin typeface="微软雅黑" pitchFamily="34" charset="-122"/>
                <a:ea typeface="微软雅黑" pitchFamily="34" charset="-122"/>
              </a:rPr>
              <a:t>），天体视方向与天赤道平面的交角，向上为正，向下为负</a:t>
            </a:r>
          </a:p>
        </p:txBody>
      </p:sp>
      <p:sp>
        <p:nvSpPr>
          <p:cNvPr id="9" name="TextBox 8"/>
          <p:cNvSpPr txBox="1"/>
          <p:nvPr/>
        </p:nvSpPr>
        <p:spPr>
          <a:xfrm>
            <a:off x="179512" y="4275094"/>
            <a:ext cx="8424936" cy="954107"/>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经</a:t>
            </a:r>
            <a:r>
              <a:rPr lang="zh-CN" altLang="en-US" sz="2800" dirty="0" smtClean="0">
                <a:solidFill>
                  <a:schemeClr val="bg1"/>
                </a:solidFill>
                <a:latin typeface="微软雅黑" pitchFamily="34" charset="-122"/>
                <a:ea typeface="微软雅黑" pitchFamily="34" charset="-122"/>
              </a:rPr>
              <a:t>度：赤经（</a:t>
            </a:r>
            <a:r>
              <a:rPr lang="en-US" altLang="zh-CN" sz="2800" dirty="0">
                <a:solidFill>
                  <a:schemeClr val="bg1"/>
                </a:solidFill>
                <a:latin typeface="微软雅黑" pitchFamily="34" charset="-122"/>
                <a:ea typeface="微软雅黑" pitchFamily="34" charset="-122"/>
              </a:rPr>
              <a:t>α</a:t>
            </a:r>
            <a:r>
              <a:rPr lang="zh-CN" altLang="en-US" sz="2800" dirty="0" smtClean="0">
                <a:solidFill>
                  <a:schemeClr val="bg1"/>
                </a:solidFill>
                <a:latin typeface="微软雅黑" pitchFamily="34" charset="-122"/>
                <a:ea typeface="微软雅黑" pitchFamily="34" charset="-122"/>
              </a:rPr>
              <a:t>），相对于春分圈的角距离，用时间单位度量，向东度量。</a:t>
            </a:r>
          </a:p>
        </p:txBody>
      </p:sp>
      <p:sp>
        <p:nvSpPr>
          <p:cNvPr id="10" name="TextBox 9"/>
          <p:cNvSpPr txBox="1"/>
          <p:nvPr/>
        </p:nvSpPr>
        <p:spPr>
          <a:xfrm>
            <a:off x="179512" y="2420888"/>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纬线：与天赤道平行的圆，称为赤纬圈</a:t>
            </a:r>
          </a:p>
        </p:txBody>
      </p:sp>
      <p:sp>
        <p:nvSpPr>
          <p:cNvPr id="11" name="TextBox 10"/>
          <p:cNvSpPr txBox="1"/>
          <p:nvPr/>
        </p:nvSpPr>
        <p:spPr>
          <a:xfrm>
            <a:off x="179512" y="2833772"/>
            <a:ext cx="8424936"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经</a:t>
            </a:r>
            <a:r>
              <a:rPr lang="zh-CN" altLang="en-US" sz="2800" dirty="0" smtClean="0">
                <a:solidFill>
                  <a:schemeClr val="bg1"/>
                </a:solidFill>
                <a:latin typeface="微软雅黑" pitchFamily="34" charset="-122"/>
                <a:ea typeface="微软雅黑" pitchFamily="34" charset="-122"/>
              </a:rPr>
              <a:t>线：通过北天极和南天极的圆</a:t>
            </a:r>
          </a:p>
        </p:txBody>
      </p:sp>
      <p:sp>
        <p:nvSpPr>
          <p:cNvPr id="3" name="TextBox 2"/>
          <p:cNvSpPr txBox="1"/>
          <p:nvPr/>
        </p:nvSpPr>
        <p:spPr>
          <a:xfrm>
            <a:off x="6588224" y="476672"/>
            <a:ext cx="4024460" cy="584775"/>
          </a:xfrm>
          <a:prstGeom prst="rect">
            <a:avLst/>
          </a:prstGeom>
          <a:noFill/>
        </p:spPr>
        <p:txBody>
          <a:bodyPr wrap="square" rtlCol="0">
            <a:spAutoFit/>
          </a:bodyPr>
          <a:lstStyle/>
          <a:p>
            <a:r>
              <a:rPr lang="zh-CN" altLang="en-US" sz="3200" dirty="0" smtClean="0">
                <a:solidFill>
                  <a:srgbClr val="FF0000"/>
                </a:solidFill>
                <a:latin typeface="微软雅黑" pitchFamily="34" charset="-122"/>
                <a:ea typeface="微软雅黑" pitchFamily="34" charset="-122"/>
              </a:rPr>
              <a:t>与观测者无关</a:t>
            </a:r>
          </a:p>
        </p:txBody>
      </p:sp>
      <p:sp>
        <p:nvSpPr>
          <p:cNvPr id="12" name="TextBox 11"/>
          <p:cNvSpPr txBox="1"/>
          <p:nvPr/>
        </p:nvSpPr>
        <p:spPr>
          <a:xfrm>
            <a:off x="3059832" y="1555418"/>
            <a:ext cx="5832648"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常用于对恒星，星云等遥远天体</a:t>
            </a:r>
          </a:p>
        </p:txBody>
      </p:sp>
      <p:sp>
        <p:nvSpPr>
          <p:cNvPr id="13" name="TextBox 12"/>
          <p:cNvSpPr txBox="1"/>
          <p:nvPr/>
        </p:nvSpPr>
        <p:spPr>
          <a:xfrm>
            <a:off x="111742" y="5519035"/>
            <a:ext cx="8980466"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北极星的赤纬为</a:t>
            </a:r>
            <a:r>
              <a:rPr lang="en-US" altLang="zh-CN" sz="2800" dirty="0" smtClean="0">
                <a:solidFill>
                  <a:srgbClr val="FF0000"/>
                </a:solidFill>
                <a:latin typeface="微软雅黑" pitchFamily="34" charset="-122"/>
                <a:ea typeface="微软雅黑" pitchFamily="34" charset="-122"/>
              </a:rPr>
              <a:t>89°2’</a:t>
            </a:r>
            <a:r>
              <a:rPr lang="zh-CN" altLang="en-US" sz="2800" dirty="0" smtClean="0">
                <a:solidFill>
                  <a:srgbClr val="FF0000"/>
                </a:solidFill>
                <a:latin typeface="微软雅黑" pitchFamily="34" charset="-122"/>
                <a:ea typeface="微软雅黑" pitchFamily="34" charset="-122"/>
              </a:rPr>
              <a:t>左右，即北天极不与北极星重合</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75" y="1108452"/>
            <a:ext cx="6985000" cy="5080000"/>
          </a:xfrm>
          <a:prstGeom prst="rect">
            <a:avLst/>
          </a:prstGeom>
        </p:spPr>
      </p:pic>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P spid="3"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544216"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一些注意点</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0" y="1196754"/>
            <a:ext cx="903649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北天极，南天极，天赤道由地球本身决定，给出地球的地轴就能确定，</a:t>
            </a:r>
            <a:r>
              <a:rPr lang="zh-CN" altLang="en-US" sz="2800" dirty="0" smtClean="0">
                <a:solidFill>
                  <a:srgbClr val="FF0000"/>
                </a:solidFill>
                <a:latin typeface="微软雅黑" pitchFamily="34" charset="-122"/>
                <a:ea typeface="微软雅黑" pitchFamily="34" charset="-122"/>
              </a:rPr>
              <a:t>与观测者无关</a:t>
            </a:r>
          </a:p>
        </p:txBody>
      </p:sp>
      <p:sp>
        <p:nvSpPr>
          <p:cNvPr id="5" name="TextBox 4"/>
          <p:cNvSpPr txBox="1"/>
          <p:nvPr/>
        </p:nvSpPr>
        <p:spPr>
          <a:xfrm>
            <a:off x="35496" y="2150861"/>
            <a:ext cx="903649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天顶，天底，地平圈</a:t>
            </a:r>
            <a:r>
              <a:rPr lang="zh-CN" altLang="en-US" sz="2800" dirty="0" smtClean="0">
                <a:solidFill>
                  <a:srgbClr val="FF0000"/>
                </a:solidFill>
                <a:latin typeface="微软雅黑" pitchFamily="34" charset="-122"/>
                <a:ea typeface="微软雅黑" pitchFamily="34" charset="-122"/>
              </a:rPr>
              <a:t>由观测者位置决定</a:t>
            </a:r>
          </a:p>
        </p:txBody>
      </p:sp>
      <p:sp>
        <p:nvSpPr>
          <p:cNvPr id="4" name="TextBox 3"/>
          <p:cNvSpPr txBox="1"/>
          <p:nvPr/>
        </p:nvSpPr>
        <p:spPr>
          <a:xfrm>
            <a:off x="0" y="2698664"/>
            <a:ext cx="903649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北黄极，南黄极，黄道由地球和太阳的运动决定，只给出某一时刻地球与太阳的位置无法确定，</a:t>
            </a:r>
            <a:r>
              <a:rPr lang="zh-CN" altLang="en-US" sz="2800" dirty="0" smtClean="0">
                <a:solidFill>
                  <a:srgbClr val="FF0000"/>
                </a:solidFill>
                <a:latin typeface="微软雅黑" pitchFamily="34" charset="-122"/>
                <a:ea typeface="微软雅黑" pitchFamily="34" charset="-122"/>
              </a:rPr>
              <a:t>与观测者无关</a:t>
            </a:r>
          </a:p>
        </p:txBody>
      </p:sp>
      <p:sp>
        <p:nvSpPr>
          <p:cNvPr id="6" name="TextBox 5"/>
          <p:cNvSpPr txBox="1"/>
          <p:nvPr/>
        </p:nvSpPr>
        <p:spPr>
          <a:xfrm>
            <a:off x="35496" y="3673771"/>
            <a:ext cx="885698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天子午圈，卯酉圈，六时圈四方点</a:t>
            </a:r>
            <a:r>
              <a:rPr lang="zh-CN" altLang="en-US" sz="2800" dirty="0" smtClean="0">
                <a:solidFill>
                  <a:srgbClr val="FF0000"/>
                </a:solidFill>
                <a:latin typeface="微软雅黑" pitchFamily="34" charset="-122"/>
                <a:ea typeface="微软雅黑" pitchFamily="34" charset="-122"/>
              </a:rPr>
              <a:t>由地球和观测者共同确定</a:t>
            </a:r>
          </a:p>
        </p:txBody>
      </p:sp>
      <p:sp>
        <p:nvSpPr>
          <p:cNvPr id="8" name="TextBox 7"/>
          <p:cNvSpPr txBox="1"/>
          <p:nvPr/>
        </p:nvSpPr>
        <p:spPr>
          <a:xfrm>
            <a:off x="55645" y="4627878"/>
            <a:ext cx="885698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二分二至点由黄道，赤道决定，</a:t>
            </a:r>
            <a:r>
              <a:rPr lang="zh-CN" altLang="en-US" sz="2800" dirty="0" smtClean="0">
                <a:solidFill>
                  <a:srgbClr val="FF0000"/>
                </a:solidFill>
                <a:latin typeface="微软雅黑" pitchFamily="34" charset="-122"/>
                <a:ea typeface="微软雅黑" pitchFamily="34" charset="-122"/>
              </a:rPr>
              <a:t>与观测者无关</a:t>
            </a:r>
          </a:p>
        </p:txBody>
      </p:sp>
      <p:sp>
        <p:nvSpPr>
          <p:cNvPr id="7" name="TextBox 6"/>
          <p:cNvSpPr txBox="1"/>
          <p:nvPr/>
        </p:nvSpPr>
        <p:spPr>
          <a:xfrm>
            <a:off x="35496" y="5229200"/>
            <a:ext cx="885698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地轴是摇动的（地轴进动），天赤道的空间位置是摆动的，春分点在黄道上会西退，周期为</a:t>
            </a:r>
            <a:r>
              <a:rPr lang="en-US" altLang="zh-CN" sz="2800" dirty="0" smtClean="0">
                <a:solidFill>
                  <a:schemeClr val="bg1"/>
                </a:solidFill>
                <a:latin typeface="微软雅黑" pitchFamily="34" charset="-122"/>
                <a:ea typeface="微软雅黑" pitchFamily="34" charset="-122"/>
              </a:rPr>
              <a:t>25800</a:t>
            </a:r>
            <a:r>
              <a:rPr lang="zh-CN" altLang="en-US" sz="2800" dirty="0" smtClean="0">
                <a:solidFill>
                  <a:schemeClr val="bg1"/>
                </a:solidFill>
                <a:latin typeface="微软雅黑" pitchFamily="34" charset="-122"/>
                <a:ea typeface="微软雅黑" pitchFamily="34" charset="-122"/>
              </a:rPr>
              <a:t>年</a:t>
            </a:r>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P spid="6" grpId="0"/>
      <p:bldP spid="8"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36104"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第</a:t>
            </a:r>
            <a:r>
              <a:rPr lang="zh-CN" altLang="en-US" dirty="0"/>
              <a:t>一</a:t>
            </a:r>
            <a:r>
              <a:rPr lang="zh-CN" altLang="en-US" sz="7200" b="1" dirty="0" smtClean="0">
                <a:solidFill>
                  <a:schemeClr val="bg1"/>
                </a:solidFill>
                <a:latin typeface="微软雅黑" pitchFamily="34" charset="-122"/>
                <a:ea typeface="微软雅黑" pitchFamily="34" charset="-122"/>
              </a:rPr>
              <a:t>赤道坐标系</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179512" y="1974709"/>
            <a:ext cx="67687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基圈：天赤道</a:t>
            </a:r>
            <a:endParaRPr lang="en-US" altLang="zh-CN" sz="2800" dirty="0" smtClean="0">
              <a:solidFill>
                <a:schemeClr val="bg1"/>
              </a:solidFill>
              <a:latin typeface="微软雅黑" pitchFamily="34" charset="-122"/>
              <a:ea typeface="微软雅黑" pitchFamily="34" charset="-122"/>
            </a:endParaRPr>
          </a:p>
        </p:txBody>
      </p:sp>
      <p:sp>
        <p:nvSpPr>
          <p:cNvPr id="5" name="TextBox 4"/>
          <p:cNvSpPr txBox="1"/>
          <p:nvPr/>
        </p:nvSpPr>
        <p:spPr>
          <a:xfrm>
            <a:off x="179512" y="2348880"/>
            <a:ext cx="8568952"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始</a:t>
            </a:r>
            <a:r>
              <a:rPr lang="zh-CN" altLang="en-US" sz="2800" dirty="0" smtClean="0">
                <a:solidFill>
                  <a:schemeClr val="bg1"/>
                </a:solidFill>
                <a:latin typeface="微软雅黑" pitchFamily="34" charset="-122"/>
                <a:ea typeface="微软雅黑" pitchFamily="34" charset="-122"/>
              </a:rPr>
              <a:t>圈：</a:t>
            </a:r>
            <a:r>
              <a:rPr lang="zh-CN" altLang="en-US" sz="2800" dirty="0">
                <a:solidFill>
                  <a:schemeClr val="bg1"/>
                </a:solidFill>
                <a:latin typeface="微软雅黑" pitchFamily="34" charset="-122"/>
                <a:ea typeface="微软雅黑" pitchFamily="34" charset="-122"/>
              </a:rPr>
              <a:t>子午圈</a:t>
            </a:r>
            <a:endParaRPr lang="zh-CN" altLang="en-US" sz="2800" dirty="0" smtClean="0">
              <a:solidFill>
                <a:schemeClr val="bg1"/>
              </a:solidFill>
              <a:latin typeface="微软雅黑" pitchFamily="34" charset="-122"/>
              <a:ea typeface="微软雅黑" pitchFamily="34" charset="-122"/>
            </a:endParaRPr>
          </a:p>
        </p:txBody>
      </p:sp>
      <p:sp>
        <p:nvSpPr>
          <p:cNvPr id="6" name="TextBox 5"/>
          <p:cNvSpPr txBox="1"/>
          <p:nvPr/>
        </p:nvSpPr>
        <p:spPr>
          <a:xfrm>
            <a:off x="179512" y="2786515"/>
            <a:ext cx="748883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原点：天赤道与子午圈靠近南点的交点</a:t>
            </a:r>
            <a:r>
              <a:rPr lang="en-US" altLang="zh-CN" sz="2800" dirty="0" smtClean="0">
                <a:solidFill>
                  <a:schemeClr val="bg1"/>
                </a:solidFill>
                <a:latin typeface="微软雅黑" pitchFamily="34" charset="-122"/>
                <a:ea typeface="微软雅黑" pitchFamily="34" charset="-122"/>
              </a:rPr>
              <a:t>Q’</a:t>
            </a:r>
            <a:endParaRPr lang="zh-CN" altLang="en-US" sz="2800" dirty="0" smtClean="0">
              <a:solidFill>
                <a:schemeClr val="bg1"/>
              </a:solidFill>
              <a:latin typeface="微软雅黑" pitchFamily="34" charset="-122"/>
              <a:ea typeface="微软雅黑" pitchFamily="34" charset="-122"/>
            </a:endParaRPr>
          </a:p>
        </p:txBody>
      </p:sp>
      <p:sp>
        <p:nvSpPr>
          <p:cNvPr id="7" name="TextBox 6"/>
          <p:cNvSpPr txBox="1"/>
          <p:nvPr/>
        </p:nvSpPr>
        <p:spPr>
          <a:xfrm>
            <a:off x="179512" y="4077074"/>
            <a:ext cx="842493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纬度：赤纬（</a:t>
            </a:r>
            <a:r>
              <a:rPr lang="en-US" altLang="zh-CN" sz="2800" dirty="0" smtClean="0">
                <a:solidFill>
                  <a:schemeClr val="bg1"/>
                </a:solidFill>
                <a:latin typeface="微软雅黑" pitchFamily="34" charset="-122"/>
                <a:ea typeface="微软雅黑" pitchFamily="34" charset="-122"/>
              </a:rPr>
              <a:t>δ</a:t>
            </a:r>
            <a:r>
              <a:rPr lang="zh-CN" altLang="en-US" sz="2800" dirty="0" smtClean="0">
                <a:solidFill>
                  <a:schemeClr val="bg1"/>
                </a:solidFill>
                <a:latin typeface="微软雅黑" pitchFamily="34" charset="-122"/>
                <a:ea typeface="微软雅黑" pitchFamily="34" charset="-122"/>
              </a:rPr>
              <a:t>），天体视方向与天赤道平面的交角，向上为正，向下为负，赤纬的余角称为极距（</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a:t>
            </a:r>
          </a:p>
        </p:txBody>
      </p:sp>
      <p:sp>
        <p:nvSpPr>
          <p:cNvPr id="9" name="TextBox 8"/>
          <p:cNvSpPr txBox="1"/>
          <p:nvPr/>
        </p:nvSpPr>
        <p:spPr>
          <a:xfrm>
            <a:off x="179512" y="4941170"/>
            <a:ext cx="8424936" cy="1384995"/>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经</a:t>
            </a:r>
            <a:r>
              <a:rPr lang="zh-CN" altLang="en-US" sz="2800" dirty="0" smtClean="0">
                <a:solidFill>
                  <a:schemeClr val="bg1"/>
                </a:solidFill>
                <a:latin typeface="微软雅黑" pitchFamily="34" charset="-122"/>
                <a:ea typeface="微软雅黑" pitchFamily="34" charset="-122"/>
              </a:rPr>
              <a:t>度：时角（</a:t>
            </a:r>
            <a:r>
              <a:rPr lang="en-US" altLang="zh-CN" sz="2800" dirty="0">
                <a:solidFill>
                  <a:schemeClr val="bg1"/>
                </a:solidFill>
                <a:latin typeface="微软雅黑" pitchFamily="34" charset="-122"/>
                <a:ea typeface="微软雅黑" pitchFamily="34" charset="-122"/>
              </a:rPr>
              <a:t>t</a:t>
            </a:r>
            <a:r>
              <a:rPr lang="zh-CN" altLang="en-US" sz="2800" dirty="0" smtClean="0">
                <a:solidFill>
                  <a:schemeClr val="bg1"/>
                </a:solidFill>
                <a:latin typeface="微软雅黑" pitchFamily="34" charset="-122"/>
                <a:ea typeface="微软雅黑" pitchFamily="34" charset="-122"/>
              </a:rPr>
              <a:t>），天体所在时圈与子午圈的交角，向西</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顺时针）度量（因天体周日运动向西），用时，分，秒表示。</a:t>
            </a:r>
          </a:p>
        </p:txBody>
      </p:sp>
      <p:sp>
        <p:nvSpPr>
          <p:cNvPr id="3" name="TextBox 2"/>
          <p:cNvSpPr txBox="1"/>
          <p:nvPr/>
        </p:nvSpPr>
        <p:spPr>
          <a:xfrm>
            <a:off x="107504" y="980728"/>
            <a:ext cx="8208912" cy="707886"/>
          </a:xfrm>
          <a:prstGeom prst="rect">
            <a:avLst/>
          </a:prstGeom>
          <a:noFill/>
        </p:spPr>
        <p:txBody>
          <a:bodyPr wrap="square" rtlCol="0">
            <a:spAutoFit/>
          </a:bodyPr>
          <a:lstStyle/>
          <a:p>
            <a:r>
              <a:rPr lang="zh-CN" altLang="en-US" sz="4000" b="1" dirty="0" smtClean="0">
                <a:solidFill>
                  <a:schemeClr val="bg1"/>
                </a:solidFill>
                <a:latin typeface="微软雅黑" pitchFamily="34" charset="-122"/>
                <a:ea typeface="微软雅黑" pitchFamily="34" charset="-122"/>
              </a:rPr>
              <a:t>又称时角坐标系</a:t>
            </a:r>
            <a:endParaRPr lang="en-US" altLang="zh-CN" sz="4000" b="1" dirty="0" smtClean="0">
              <a:solidFill>
                <a:schemeClr val="bg1"/>
              </a:solidFill>
              <a:latin typeface="微软雅黑" pitchFamily="34" charset="-122"/>
              <a:ea typeface="微软雅黑" pitchFamily="34" charset="-122"/>
            </a:endParaRPr>
          </a:p>
        </p:txBody>
      </p:sp>
      <p:sp>
        <p:nvSpPr>
          <p:cNvPr id="10" name="TextBox 9"/>
          <p:cNvSpPr txBox="1"/>
          <p:nvPr/>
        </p:nvSpPr>
        <p:spPr>
          <a:xfrm>
            <a:off x="179512" y="3212976"/>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纬线：与天赤道平行的圆，称为赤纬圈</a:t>
            </a:r>
          </a:p>
        </p:txBody>
      </p:sp>
      <p:sp>
        <p:nvSpPr>
          <p:cNvPr id="12" name="TextBox 11"/>
          <p:cNvSpPr txBox="1"/>
          <p:nvPr/>
        </p:nvSpPr>
        <p:spPr>
          <a:xfrm>
            <a:off x="179512" y="3625860"/>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经</a:t>
            </a:r>
            <a:r>
              <a:rPr lang="zh-CN" altLang="en-US" sz="2800" dirty="0">
                <a:solidFill>
                  <a:schemeClr val="bg1"/>
                </a:solidFill>
                <a:latin typeface="微软雅黑" pitchFamily="34" charset="-122"/>
                <a:ea typeface="微软雅黑" pitchFamily="34" charset="-122"/>
              </a:rPr>
              <a:t>圈</a:t>
            </a:r>
            <a:r>
              <a:rPr lang="zh-CN" altLang="en-US" sz="2800" dirty="0" smtClean="0">
                <a:solidFill>
                  <a:schemeClr val="bg1"/>
                </a:solidFill>
                <a:latin typeface="微软雅黑" pitchFamily="34" charset="-122"/>
                <a:ea typeface="微软雅黑" pitchFamily="34" charset="-122"/>
              </a:rPr>
              <a:t>：通过北天极和南天极的圆，称为时圈</a:t>
            </a:r>
          </a:p>
        </p:txBody>
      </p:sp>
      <p:sp>
        <p:nvSpPr>
          <p:cNvPr id="11" name="TextBox 10"/>
          <p:cNvSpPr txBox="1"/>
          <p:nvPr/>
        </p:nvSpPr>
        <p:spPr>
          <a:xfrm>
            <a:off x="2257352" y="6189081"/>
            <a:ext cx="6912768"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规定春分点的时角为恒星时</a:t>
            </a:r>
          </a:p>
        </p:txBody>
      </p:sp>
      <p:sp>
        <p:nvSpPr>
          <p:cNvPr id="14" name="TextBox 13"/>
          <p:cNvSpPr txBox="1"/>
          <p:nvPr/>
        </p:nvSpPr>
        <p:spPr>
          <a:xfrm>
            <a:off x="4499992" y="1052738"/>
            <a:ext cx="4392488" cy="584775"/>
          </a:xfrm>
          <a:prstGeom prst="rect">
            <a:avLst/>
          </a:prstGeom>
          <a:noFill/>
        </p:spPr>
        <p:txBody>
          <a:bodyPr wrap="square" rtlCol="0">
            <a:spAutoFit/>
          </a:bodyPr>
          <a:lstStyle/>
          <a:p>
            <a:r>
              <a:rPr lang="zh-CN" altLang="en-US" sz="3200" dirty="0" smtClean="0">
                <a:solidFill>
                  <a:srgbClr val="FF0000"/>
                </a:solidFill>
                <a:latin typeface="微软雅黑" pitchFamily="34" charset="-122"/>
                <a:ea typeface="微软雅黑" pitchFamily="34" charset="-122"/>
              </a:rPr>
              <a:t>随观测者变化</a:t>
            </a:r>
          </a:p>
        </p:txBody>
      </p:sp>
      <p:sp>
        <p:nvSpPr>
          <p:cNvPr id="8" name="TextBox 7"/>
          <p:cNvSpPr txBox="1"/>
          <p:nvPr/>
        </p:nvSpPr>
        <p:spPr>
          <a:xfrm>
            <a:off x="2987824" y="1974709"/>
            <a:ext cx="5472608"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用于遥远天体的观测</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090" y="582864"/>
            <a:ext cx="4015423" cy="4578472"/>
          </a:xfrm>
          <a:prstGeom prst="rect">
            <a:avLst/>
          </a:prstGeom>
        </p:spPr>
      </p:pic>
    </p:spTree>
    <p:extLst>
      <p:ext uri="{BB962C8B-B14F-4D97-AF65-F5344CB8AC3E}">
        <p14:creationId xmlns:p14="http://schemas.microsoft.com/office/powerpoint/2010/main" val="9347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2" grpId="0"/>
      <p:bldP spid="11" grpId="0"/>
      <p:bldP spid="1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900608" y="11653"/>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一些基础知识</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51520" y="1340770"/>
            <a:ext cx="8568952" cy="954107"/>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3</a:t>
            </a:r>
            <a:r>
              <a:rPr lang="zh-CN" altLang="en-US" sz="2800" dirty="0" smtClean="0">
                <a:solidFill>
                  <a:schemeClr val="bg1"/>
                </a:solidFill>
                <a:latin typeface="微软雅黑" pitchFamily="34" charset="-122"/>
                <a:ea typeface="微软雅黑" pitchFamily="34" charset="-122"/>
              </a:rPr>
              <a:t>个点可以确定一个平面，平面四边形的</a:t>
            </a:r>
            <a:r>
              <a:rPr lang="en-US" altLang="zh-CN" sz="2800" dirty="0" smtClean="0">
                <a:solidFill>
                  <a:schemeClr val="bg1"/>
                </a:solidFill>
                <a:latin typeface="微软雅黑" pitchFamily="34" charset="-122"/>
                <a:ea typeface="微软雅黑" pitchFamily="34" charset="-122"/>
              </a:rPr>
              <a:t>4</a:t>
            </a:r>
            <a:r>
              <a:rPr lang="zh-CN" altLang="en-US" sz="2800" dirty="0" smtClean="0">
                <a:solidFill>
                  <a:schemeClr val="bg1"/>
                </a:solidFill>
                <a:latin typeface="微软雅黑" pitchFamily="34" charset="-122"/>
                <a:ea typeface="微软雅黑" pitchFamily="34" charset="-122"/>
              </a:rPr>
              <a:t>个点可以确定一个平面</a:t>
            </a:r>
          </a:p>
        </p:txBody>
      </p:sp>
      <p:sp>
        <p:nvSpPr>
          <p:cNvPr id="6" name="TextBox 5"/>
          <p:cNvSpPr txBox="1"/>
          <p:nvPr/>
        </p:nvSpPr>
        <p:spPr>
          <a:xfrm>
            <a:off x="278790" y="3775398"/>
            <a:ext cx="705678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垂直于同一平面的平面不一定平行</a:t>
            </a:r>
            <a:endParaRPr lang="en-US" altLang="zh-CN" sz="2800" dirty="0" smtClean="0">
              <a:solidFill>
                <a:schemeClr val="bg1"/>
              </a:solidFill>
              <a:latin typeface="微软雅黑" pitchFamily="34" charset="-122"/>
              <a:ea typeface="微软雅黑" pitchFamily="34" charset="-122"/>
            </a:endParaRPr>
          </a:p>
        </p:txBody>
      </p:sp>
      <p:sp>
        <p:nvSpPr>
          <p:cNvPr id="8" name="TextBox 7"/>
          <p:cNvSpPr txBox="1"/>
          <p:nvPr/>
        </p:nvSpPr>
        <p:spPr>
          <a:xfrm>
            <a:off x="269824" y="2294877"/>
            <a:ext cx="8568952"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3</a:t>
            </a:r>
            <a:r>
              <a:rPr lang="zh-CN" altLang="en-US" sz="2800" dirty="0" smtClean="0">
                <a:solidFill>
                  <a:schemeClr val="bg1"/>
                </a:solidFill>
                <a:latin typeface="微软雅黑" pitchFamily="34" charset="-122"/>
                <a:ea typeface="微软雅黑" pitchFamily="34" charset="-122"/>
              </a:rPr>
              <a:t>个点可以确定一个圆</a:t>
            </a:r>
          </a:p>
        </p:txBody>
      </p:sp>
      <p:sp>
        <p:nvSpPr>
          <p:cNvPr id="10" name="TextBox 9"/>
          <p:cNvSpPr txBox="1"/>
          <p:nvPr/>
        </p:nvSpPr>
        <p:spPr>
          <a:xfrm>
            <a:off x="251520" y="4923165"/>
            <a:ext cx="842493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一条直线上的两个点在一个平面内，则这条直线在平面内</a:t>
            </a:r>
          </a:p>
        </p:txBody>
      </p:sp>
      <p:sp>
        <p:nvSpPr>
          <p:cNvPr id="11" name="TextBox 10"/>
          <p:cNvSpPr txBox="1"/>
          <p:nvPr/>
        </p:nvSpPr>
        <p:spPr>
          <a:xfrm>
            <a:off x="269824" y="4293096"/>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两平面相交是一条线</a:t>
            </a:r>
          </a:p>
        </p:txBody>
      </p:sp>
      <p:sp>
        <p:nvSpPr>
          <p:cNvPr id="12" name="TextBox 11"/>
          <p:cNvSpPr txBox="1"/>
          <p:nvPr/>
        </p:nvSpPr>
        <p:spPr>
          <a:xfrm>
            <a:off x="269824" y="5858108"/>
            <a:ext cx="878497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角度单位换算：</a:t>
            </a:r>
            <a:r>
              <a:rPr lang="en-US" altLang="zh-CN" sz="2800" dirty="0" smtClean="0">
                <a:solidFill>
                  <a:schemeClr val="bg1"/>
                </a:solidFill>
                <a:latin typeface="微软雅黑" pitchFamily="34" charset="-122"/>
                <a:ea typeface="微软雅黑" pitchFamily="34" charset="-122"/>
              </a:rPr>
              <a:t>15°=1h</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15’=1m    15”=1s</a:t>
            </a:r>
            <a:endParaRPr lang="zh-CN" altLang="en-US" sz="2800" dirty="0" smtClean="0">
              <a:solidFill>
                <a:schemeClr val="bg1"/>
              </a:solidFill>
              <a:latin typeface="微软雅黑" pitchFamily="34" charset="-122"/>
              <a:ea typeface="微软雅黑" pitchFamily="34" charset="-122"/>
            </a:endParaRPr>
          </a:p>
        </p:txBody>
      </p:sp>
      <p:sp>
        <p:nvSpPr>
          <p:cNvPr id="4" name="TextBox 3"/>
          <p:cNvSpPr txBox="1"/>
          <p:nvPr/>
        </p:nvSpPr>
        <p:spPr>
          <a:xfrm>
            <a:off x="251520" y="2827942"/>
            <a:ext cx="838484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通过球面上不在同一直径两端的两个点，能作而仅能作一个大圆</a:t>
            </a:r>
          </a:p>
        </p:txBody>
      </p:sp>
    </p:spTree>
    <p:extLst>
      <p:ext uri="{BB962C8B-B14F-4D97-AF65-F5344CB8AC3E}">
        <p14:creationId xmlns:p14="http://schemas.microsoft.com/office/powerpoint/2010/main" val="8077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P spid="11" grpId="0"/>
      <p:bldP spid="1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328192"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黄道坐标系</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226187" y="1897668"/>
            <a:ext cx="67687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基圈：黄道</a:t>
            </a:r>
            <a:endParaRPr lang="en-US" altLang="zh-CN" sz="2800" dirty="0" smtClean="0">
              <a:solidFill>
                <a:schemeClr val="bg1"/>
              </a:solidFill>
              <a:latin typeface="微软雅黑" pitchFamily="34" charset="-122"/>
              <a:ea typeface="微软雅黑" pitchFamily="34" charset="-122"/>
            </a:endParaRPr>
          </a:p>
        </p:txBody>
      </p:sp>
      <p:sp>
        <p:nvSpPr>
          <p:cNvPr id="5" name="TextBox 4"/>
          <p:cNvSpPr txBox="1"/>
          <p:nvPr/>
        </p:nvSpPr>
        <p:spPr>
          <a:xfrm>
            <a:off x="251520" y="2289176"/>
            <a:ext cx="8568952"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始</a:t>
            </a:r>
            <a:r>
              <a:rPr lang="zh-CN" altLang="en-US" sz="2800" dirty="0" smtClean="0">
                <a:solidFill>
                  <a:schemeClr val="bg1"/>
                </a:solidFill>
                <a:latin typeface="微软雅黑" pitchFamily="34" charset="-122"/>
                <a:ea typeface="微软雅黑" pitchFamily="34" charset="-122"/>
              </a:rPr>
              <a:t>圈：通过春分点的黄经圈</a:t>
            </a:r>
          </a:p>
        </p:txBody>
      </p:sp>
      <p:sp>
        <p:nvSpPr>
          <p:cNvPr id="6" name="TextBox 5"/>
          <p:cNvSpPr txBox="1"/>
          <p:nvPr/>
        </p:nvSpPr>
        <p:spPr>
          <a:xfrm>
            <a:off x="233591" y="2689756"/>
            <a:ext cx="748883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原点：春分点</a:t>
            </a:r>
          </a:p>
        </p:txBody>
      </p:sp>
      <p:sp>
        <p:nvSpPr>
          <p:cNvPr id="7" name="TextBox 6"/>
          <p:cNvSpPr txBox="1"/>
          <p:nvPr/>
        </p:nvSpPr>
        <p:spPr>
          <a:xfrm>
            <a:off x="251520" y="3212978"/>
            <a:ext cx="842493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纬度：黄纬（</a:t>
            </a:r>
            <a:r>
              <a:rPr lang="en-US" altLang="zh-CN" sz="2800" dirty="0">
                <a:solidFill>
                  <a:schemeClr val="bg1"/>
                </a:solidFill>
                <a:latin typeface="微软雅黑" pitchFamily="34" charset="-122"/>
                <a:ea typeface="微软雅黑" pitchFamily="34" charset="-122"/>
              </a:rPr>
              <a:t>β</a:t>
            </a:r>
            <a:r>
              <a:rPr lang="zh-CN" altLang="en-US" sz="2800" dirty="0" smtClean="0">
                <a:solidFill>
                  <a:schemeClr val="bg1"/>
                </a:solidFill>
                <a:latin typeface="微软雅黑" pitchFamily="34" charset="-122"/>
                <a:ea typeface="微软雅黑" pitchFamily="34" charset="-122"/>
              </a:rPr>
              <a:t>），天体视方向与黄道平面的交角，向北黄极为正，向南黄极为负</a:t>
            </a:r>
          </a:p>
        </p:txBody>
      </p:sp>
      <p:sp>
        <p:nvSpPr>
          <p:cNvPr id="9" name="TextBox 8"/>
          <p:cNvSpPr txBox="1"/>
          <p:nvPr/>
        </p:nvSpPr>
        <p:spPr>
          <a:xfrm>
            <a:off x="251520" y="4159734"/>
            <a:ext cx="8424936" cy="954107"/>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经</a:t>
            </a:r>
            <a:r>
              <a:rPr lang="zh-CN" altLang="en-US" sz="2800" dirty="0" smtClean="0">
                <a:solidFill>
                  <a:schemeClr val="bg1"/>
                </a:solidFill>
                <a:latin typeface="微软雅黑" pitchFamily="34" charset="-122"/>
                <a:ea typeface="微软雅黑" pitchFamily="34" charset="-122"/>
              </a:rPr>
              <a:t>度：黄经（</a:t>
            </a:r>
            <a:r>
              <a:rPr lang="en-US" altLang="zh-CN" sz="2800" dirty="0">
                <a:solidFill>
                  <a:schemeClr val="bg1"/>
                </a:solidFill>
                <a:latin typeface="微软雅黑" pitchFamily="34" charset="-122"/>
                <a:ea typeface="微软雅黑" pitchFamily="34" charset="-122"/>
              </a:rPr>
              <a:t>λ</a:t>
            </a:r>
            <a:r>
              <a:rPr lang="zh-CN" altLang="en-US" sz="2800" dirty="0" smtClean="0">
                <a:solidFill>
                  <a:schemeClr val="bg1"/>
                </a:solidFill>
                <a:latin typeface="微软雅黑" pitchFamily="34" charset="-122"/>
                <a:ea typeface="微软雅黑" pitchFamily="34" charset="-122"/>
              </a:rPr>
              <a:t>），天体所在黄经圈与始圈的交角，向东度量自</a:t>
            </a:r>
            <a:r>
              <a:rPr lang="en-US" altLang="zh-CN" sz="2800" dirty="0" smtClean="0">
                <a:solidFill>
                  <a:schemeClr val="bg1"/>
                </a:solidFill>
                <a:latin typeface="微软雅黑" pitchFamily="34" charset="-122"/>
                <a:ea typeface="微软雅黑" pitchFamily="34" charset="-122"/>
              </a:rPr>
              <a:t>0</a:t>
            </a:r>
            <a:r>
              <a:rPr lang="en-US" altLang="zh-CN" sz="2800" dirty="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到</a:t>
            </a:r>
            <a:r>
              <a:rPr lang="en-US" altLang="zh-CN" sz="2800" dirty="0" smtClean="0">
                <a:solidFill>
                  <a:schemeClr val="bg1"/>
                </a:solidFill>
                <a:latin typeface="微软雅黑" pitchFamily="34" charset="-122"/>
                <a:ea typeface="微软雅黑" pitchFamily="34" charset="-122"/>
              </a:rPr>
              <a:t>360°</a:t>
            </a:r>
            <a:endParaRPr lang="zh-CN" altLang="en-US" sz="2800" dirty="0" smtClean="0">
              <a:solidFill>
                <a:schemeClr val="bg1"/>
              </a:solidFill>
              <a:latin typeface="微软雅黑" pitchFamily="34" charset="-122"/>
              <a:ea typeface="微软雅黑" pitchFamily="34" charset="-122"/>
            </a:endParaRPr>
          </a:p>
        </p:txBody>
      </p:sp>
      <p:sp>
        <p:nvSpPr>
          <p:cNvPr id="10" name="TextBox 9"/>
          <p:cNvSpPr txBox="1"/>
          <p:nvPr/>
        </p:nvSpPr>
        <p:spPr>
          <a:xfrm>
            <a:off x="251520" y="1061955"/>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纬线：与黄道平行的圆，称为黄纬圈</a:t>
            </a:r>
          </a:p>
        </p:txBody>
      </p:sp>
      <p:sp>
        <p:nvSpPr>
          <p:cNvPr id="12" name="TextBox 11"/>
          <p:cNvSpPr txBox="1"/>
          <p:nvPr/>
        </p:nvSpPr>
        <p:spPr>
          <a:xfrm>
            <a:off x="251520" y="1465620"/>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经</a:t>
            </a:r>
            <a:r>
              <a:rPr lang="zh-CN" altLang="en-US" sz="2800" dirty="0">
                <a:solidFill>
                  <a:schemeClr val="bg1"/>
                </a:solidFill>
                <a:latin typeface="微软雅黑" pitchFamily="34" charset="-122"/>
                <a:ea typeface="微软雅黑" pitchFamily="34" charset="-122"/>
              </a:rPr>
              <a:t>圈</a:t>
            </a:r>
            <a:r>
              <a:rPr lang="zh-CN" altLang="en-US" sz="2800" dirty="0" smtClean="0">
                <a:solidFill>
                  <a:schemeClr val="bg1"/>
                </a:solidFill>
                <a:latin typeface="微软雅黑" pitchFamily="34" charset="-122"/>
                <a:ea typeface="微软雅黑" pitchFamily="34" charset="-122"/>
              </a:rPr>
              <a:t>：通过两个黄极的圆，称为黄经圈</a:t>
            </a:r>
          </a:p>
        </p:txBody>
      </p:sp>
      <p:sp>
        <p:nvSpPr>
          <p:cNvPr id="14" name="TextBox 13"/>
          <p:cNvSpPr txBox="1"/>
          <p:nvPr/>
        </p:nvSpPr>
        <p:spPr>
          <a:xfrm>
            <a:off x="4860032" y="467962"/>
            <a:ext cx="4392488" cy="584775"/>
          </a:xfrm>
          <a:prstGeom prst="rect">
            <a:avLst/>
          </a:prstGeom>
          <a:noFill/>
        </p:spPr>
        <p:txBody>
          <a:bodyPr wrap="square" rtlCol="0">
            <a:spAutoFit/>
          </a:bodyPr>
          <a:lstStyle/>
          <a:p>
            <a:r>
              <a:rPr lang="zh-CN" altLang="en-US" sz="3200" dirty="0" smtClean="0">
                <a:solidFill>
                  <a:srgbClr val="FF0000"/>
                </a:solidFill>
                <a:latin typeface="微软雅黑" pitchFamily="34" charset="-122"/>
                <a:ea typeface="微软雅黑" pitchFamily="34" charset="-122"/>
              </a:rPr>
              <a:t>不随观测者变化</a:t>
            </a:r>
          </a:p>
        </p:txBody>
      </p:sp>
      <p:sp>
        <p:nvSpPr>
          <p:cNvPr id="8" name="TextBox 7"/>
          <p:cNvSpPr txBox="1"/>
          <p:nvPr/>
        </p:nvSpPr>
        <p:spPr>
          <a:xfrm>
            <a:off x="251520" y="5301210"/>
            <a:ext cx="8352928" cy="954107"/>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太阳在黄道上，黄经每日递增</a:t>
            </a:r>
            <a:r>
              <a:rPr lang="en-US" altLang="zh-CN" sz="2800" dirty="0" smtClean="0">
                <a:solidFill>
                  <a:srgbClr val="FF0000"/>
                </a:solidFill>
                <a:latin typeface="微软雅黑" pitchFamily="34" charset="-122"/>
                <a:ea typeface="微软雅黑" pitchFamily="34" charset="-122"/>
              </a:rPr>
              <a:t>59’</a:t>
            </a:r>
            <a:r>
              <a:rPr lang="zh-CN" altLang="en-US" sz="2800" dirty="0" smtClean="0">
                <a:solidFill>
                  <a:srgbClr val="FF0000"/>
                </a:solidFill>
                <a:latin typeface="微软雅黑" pitchFamily="34" charset="-122"/>
                <a:ea typeface="微软雅黑" pitchFamily="34" charset="-122"/>
              </a:rPr>
              <a:t>，月球和其他行星的黄纬也不大</a:t>
            </a: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889000"/>
            <a:ext cx="6985000" cy="5080000"/>
          </a:xfrm>
          <a:prstGeom prst="rect">
            <a:avLst/>
          </a:prstGeom>
        </p:spPr>
      </p:pic>
      <p:sp>
        <p:nvSpPr>
          <p:cNvPr id="16" name="TextBox 15"/>
          <p:cNvSpPr txBox="1"/>
          <p:nvPr/>
        </p:nvSpPr>
        <p:spPr>
          <a:xfrm>
            <a:off x="251520" y="6255315"/>
            <a:ext cx="8784976"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主要应用于太阳，月球及行星在天球上的位置和运动</a:t>
            </a:r>
          </a:p>
        </p:txBody>
      </p:sp>
    </p:spTree>
    <p:extLst>
      <p:ext uri="{BB962C8B-B14F-4D97-AF65-F5344CB8AC3E}">
        <p14:creationId xmlns:p14="http://schemas.microsoft.com/office/powerpoint/2010/main" val="391163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2" grpId="0"/>
      <p:bldP spid="14" grpId="0"/>
      <p:bldP spid="8"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328192" y="-171399"/>
            <a:ext cx="7772400" cy="1470025"/>
          </a:xfrm>
        </p:spPr>
        <p:txBody>
          <a:bodyPr>
            <a:normAutofit/>
          </a:bodyPr>
          <a:lstStyle/>
          <a:p>
            <a:r>
              <a:rPr lang="zh-CN" altLang="en-US" dirty="0"/>
              <a:t>银</a:t>
            </a:r>
            <a:r>
              <a:rPr lang="zh-CN" altLang="en-US" sz="7200" b="1" dirty="0" smtClean="0">
                <a:solidFill>
                  <a:schemeClr val="bg1"/>
                </a:solidFill>
                <a:latin typeface="微软雅黑" pitchFamily="34" charset="-122"/>
                <a:ea typeface="微软雅黑" pitchFamily="34" charset="-122"/>
              </a:rPr>
              <a:t>道坐标系</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226187" y="1897668"/>
            <a:ext cx="67687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基圈：银道</a:t>
            </a:r>
            <a:endParaRPr lang="en-US" altLang="zh-CN" sz="2800" dirty="0" smtClean="0">
              <a:solidFill>
                <a:schemeClr val="bg1"/>
              </a:solidFill>
              <a:latin typeface="微软雅黑" pitchFamily="34" charset="-122"/>
              <a:ea typeface="微软雅黑" pitchFamily="34" charset="-122"/>
            </a:endParaRPr>
          </a:p>
        </p:txBody>
      </p:sp>
      <p:sp>
        <p:nvSpPr>
          <p:cNvPr id="5" name="TextBox 4"/>
          <p:cNvSpPr txBox="1"/>
          <p:nvPr/>
        </p:nvSpPr>
        <p:spPr>
          <a:xfrm>
            <a:off x="215516" y="2289176"/>
            <a:ext cx="8568952"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始</a:t>
            </a:r>
            <a:r>
              <a:rPr lang="zh-CN" altLang="en-US" sz="2800" dirty="0" smtClean="0">
                <a:solidFill>
                  <a:schemeClr val="bg1"/>
                </a:solidFill>
                <a:latin typeface="微软雅黑" pitchFamily="34" charset="-122"/>
                <a:ea typeface="微软雅黑" pitchFamily="34" charset="-122"/>
              </a:rPr>
              <a:t>圈：通过半人马座银心的银经圈</a:t>
            </a:r>
          </a:p>
        </p:txBody>
      </p:sp>
      <p:sp>
        <p:nvSpPr>
          <p:cNvPr id="6" name="TextBox 5"/>
          <p:cNvSpPr txBox="1"/>
          <p:nvPr/>
        </p:nvSpPr>
        <p:spPr>
          <a:xfrm>
            <a:off x="233591" y="2689756"/>
            <a:ext cx="748883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原点：春分点</a:t>
            </a:r>
          </a:p>
        </p:txBody>
      </p:sp>
      <p:sp>
        <p:nvSpPr>
          <p:cNvPr id="7" name="TextBox 6"/>
          <p:cNvSpPr txBox="1"/>
          <p:nvPr/>
        </p:nvSpPr>
        <p:spPr>
          <a:xfrm>
            <a:off x="179512" y="3212978"/>
            <a:ext cx="842493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纬度：银纬，天体视方向与银道道平面的交角，向北银极为正，向南银极为负</a:t>
            </a:r>
          </a:p>
        </p:txBody>
      </p:sp>
      <p:sp>
        <p:nvSpPr>
          <p:cNvPr id="9" name="TextBox 8"/>
          <p:cNvSpPr txBox="1"/>
          <p:nvPr/>
        </p:nvSpPr>
        <p:spPr>
          <a:xfrm>
            <a:off x="179512" y="4159734"/>
            <a:ext cx="8424936" cy="954107"/>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经</a:t>
            </a:r>
            <a:r>
              <a:rPr lang="zh-CN" altLang="en-US" sz="2800" dirty="0" smtClean="0">
                <a:solidFill>
                  <a:schemeClr val="bg1"/>
                </a:solidFill>
                <a:latin typeface="微软雅黑" pitchFamily="34" charset="-122"/>
                <a:ea typeface="微软雅黑" pitchFamily="34" charset="-122"/>
              </a:rPr>
              <a:t>度：银经，天体所在银经圈与始圈的交角，向东度量自</a:t>
            </a:r>
            <a:r>
              <a:rPr lang="en-US" altLang="zh-CN" sz="2800" dirty="0" smtClean="0">
                <a:solidFill>
                  <a:schemeClr val="bg1"/>
                </a:solidFill>
                <a:latin typeface="微软雅黑" pitchFamily="34" charset="-122"/>
                <a:ea typeface="微软雅黑" pitchFamily="34" charset="-122"/>
              </a:rPr>
              <a:t>0</a:t>
            </a:r>
            <a:r>
              <a:rPr lang="en-US" altLang="zh-CN" sz="2800" dirty="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到</a:t>
            </a:r>
            <a:r>
              <a:rPr lang="en-US" altLang="zh-CN" sz="2800" dirty="0" smtClean="0">
                <a:solidFill>
                  <a:schemeClr val="bg1"/>
                </a:solidFill>
                <a:latin typeface="微软雅黑" pitchFamily="34" charset="-122"/>
                <a:ea typeface="微软雅黑" pitchFamily="34" charset="-122"/>
              </a:rPr>
              <a:t>360°</a:t>
            </a:r>
            <a:endParaRPr lang="zh-CN" altLang="en-US" sz="2800" dirty="0" smtClean="0">
              <a:solidFill>
                <a:schemeClr val="bg1"/>
              </a:solidFill>
              <a:latin typeface="微软雅黑" pitchFamily="34" charset="-122"/>
              <a:ea typeface="微软雅黑" pitchFamily="34" charset="-122"/>
            </a:endParaRPr>
          </a:p>
        </p:txBody>
      </p:sp>
      <p:sp>
        <p:nvSpPr>
          <p:cNvPr id="12" name="TextBox 11"/>
          <p:cNvSpPr txBox="1"/>
          <p:nvPr/>
        </p:nvSpPr>
        <p:spPr>
          <a:xfrm>
            <a:off x="251520" y="1465620"/>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经</a:t>
            </a:r>
            <a:r>
              <a:rPr lang="zh-CN" altLang="en-US" sz="2800" dirty="0">
                <a:solidFill>
                  <a:schemeClr val="bg1"/>
                </a:solidFill>
                <a:latin typeface="微软雅黑" pitchFamily="34" charset="-122"/>
                <a:ea typeface="微软雅黑" pitchFamily="34" charset="-122"/>
              </a:rPr>
              <a:t>圈</a:t>
            </a:r>
            <a:r>
              <a:rPr lang="zh-CN" altLang="en-US" sz="2800" dirty="0" smtClean="0">
                <a:solidFill>
                  <a:schemeClr val="bg1"/>
                </a:solidFill>
                <a:latin typeface="微软雅黑" pitchFamily="34" charset="-122"/>
                <a:ea typeface="微软雅黑" pitchFamily="34" charset="-122"/>
              </a:rPr>
              <a:t>：通过两个银极的圆，称为银经圈</a:t>
            </a:r>
          </a:p>
        </p:txBody>
      </p:sp>
      <p:sp>
        <p:nvSpPr>
          <p:cNvPr id="14" name="TextBox 13"/>
          <p:cNvSpPr txBox="1"/>
          <p:nvPr/>
        </p:nvSpPr>
        <p:spPr>
          <a:xfrm>
            <a:off x="4860032" y="467962"/>
            <a:ext cx="4392488" cy="584775"/>
          </a:xfrm>
          <a:prstGeom prst="rect">
            <a:avLst/>
          </a:prstGeom>
          <a:noFill/>
        </p:spPr>
        <p:txBody>
          <a:bodyPr wrap="square" rtlCol="0">
            <a:spAutoFit/>
          </a:bodyPr>
          <a:lstStyle/>
          <a:p>
            <a:r>
              <a:rPr lang="zh-CN" altLang="en-US" sz="3200" dirty="0" smtClean="0">
                <a:solidFill>
                  <a:srgbClr val="FF0000"/>
                </a:solidFill>
                <a:latin typeface="微软雅黑" pitchFamily="34" charset="-122"/>
                <a:ea typeface="微软雅黑" pitchFamily="34" charset="-122"/>
              </a:rPr>
              <a:t>不随观测者变化</a:t>
            </a:r>
          </a:p>
        </p:txBody>
      </p:sp>
      <p:sp>
        <p:nvSpPr>
          <p:cNvPr id="3" name="TextBox 2"/>
          <p:cNvSpPr txBox="1"/>
          <p:nvPr/>
        </p:nvSpPr>
        <p:spPr>
          <a:xfrm>
            <a:off x="251520" y="1052736"/>
            <a:ext cx="8946680" cy="523220"/>
          </a:xfrm>
          <a:prstGeom prst="rect">
            <a:avLst/>
          </a:prstGeom>
          <a:noFill/>
        </p:spPr>
        <p:txBody>
          <a:bodyPr wrap="none" rtlCol="0">
            <a:spAutoFit/>
          </a:bodyPr>
          <a:lstStyle/>
          <a:p>
            <a:r>
              <a:rPr lang="zh-CN" altLang="en-US" sz="2800" dirty="0" smtClean="0">
                <a:solidFill>
                  <a:schemeClr val="bg1"/>
                </a:solidFill>
                <a:latin typeface="微软雅黑" pitchFamily="34" charset="-122"/>
                <a:ea typeface="微软雅黑" pitchFamily="34" charset="-122"/>
              </a:rPr>
              <a:t>银道：沿着</a:t>
            </a:r>
            <a:r>
              <a:rPr lang="zh-CN" altLang="en-US" sz="2800" dirty="0">
                <a:solidFill>
                  <a:schemeClr val="bg1"/>
                </a:solidFill>
                <a:latin typeface="微软雅黑" pitchFamily="34" charset="-122"/>
                <a:ea typeface="微软雅黑" pitchFamily="34" charset="-122"/>
              </a:rPr>
              <a:t>银河中心画出的大圆，与天赤道交角约</a:t>
            </a:r>
            <a:r>
              <a:rPr lang="en-US" altLang="zh-CN" sz="2800" dirty="0">
                <a:solidFill>
                  <a:schemeClr val="bg1"/>
                </a:solidFill>
                <a:latin typeface="微软雅黑" pitchFamily="34" charset="-122"/>
                <a:ea typeface="微软雅黑" pitchFamily="34" charset="-122"/>
              </a:rPr>
              <a:t>63.5°</a:t>
            </a:r>
            <a:endParaRPr lang="zh-CN" altLang="en-US" sz="2800" dirty="0" smtClean="0">
              <a:solidFill>
                <a:schemeClr val="bg1"/>
              </a:solidFill>
              <a:latin typeface="微软雅黑" pitchFamily="34" charset="-122"/>
              <a:ea typeface="微软雅黑" pitchFamily="34" charset="-122"/>
            </a:endParaRPr>
          </a:p>
        </p:txBody>
      </p:sp>
      <p:sp>
        <p:nvSpPr>
          <p:cNvPr id="8" name="TextBox 7"/>
          <p:cNvSpPr txBox="1"/>
          <p:nvPr/>
        </p:nvSpPr>
        <p:spPr>
          <a:xfrm>
            <a:off x="1277561" y="5229200"/>
            <a:ext cx="7326887"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对银河系的观测</a:t>
            </a:r>
          </a:p>
        </p:txBody>
      </p:sp>
    </p:spTree>
    <p:extLst>
      <p:ext uri="{BB962C8B-B14F-4D97-AF65-F5344CB8AC3E}">
        <p14:creationId xmlns:p14="http://schemas.microsoft.com/office/powerpoint/2010/main" val="19622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2" grpId="0"/>
      <p:bldP spid="14" grpId="0"/>
      <p:bldP spid="3"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2844824"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小结</a:t>
            </a:r>
            <a:endParaRPr lang="zh-CN" altLang="en-US" sz="72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8" y="590697"/>
            <a:ext cx="6547141" cy="5676607"/>
          </a:xfrm>
          <a:prstGeom prst="rect">
            <a:avLst/>
          </a:prstGeom>
        </p:spPr>
      </p:pic>
    </p:spTree>
    <p:extLst>
      <p:ext uri="{BB962C8B-B14F-4D97-AF65-F5344CB8AC3E}">
        <p14:creationId xmlns:p14="http://schemas.microsoft.com/office/powerpoint/2010/main" val="234152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75" y="0"/>
            <a:ext cx="8215850" cy="6858000"/>
          </a:xfrm>
          <a:prstGeom prst="rect">
            <a:avLst/>
          </a:prstGeom>
        </p:spPr>
      </p:pic>
      <p:sp>
        <p:nvSpPr>
          <p:cNvPr id="3" name="TextBox 2"/>
          <p:cNvSpPr txBox="1"/>
          <p:nvPr/>
        </p:nvSpPr>
        <p:spPr>
          <a:xfrm>
            <a:off x="2041511" y="3854634"/>
            <a:ext cx="1224136"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北点</a:t>
            </a:r>
          </a:p>
        </p:txBody>
      </p:sp>
      <p:sp>
        <p:nvSpPr>
          <p:cNvPr id="2" name="矩形 1"/>
          <p:cNvSpPr/>
          <p:nvPr/>
        </p:nvSpPr>
        <p:spPr>
          <a:xfrm>
            <a:off x="2041511" y="692696"/>
            <a:ext cx="6772221" cy="4392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79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2196752" y="-1441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浑天仪</a:t>
            </a:r>
            <a:endParaRPr lang="zh-CN" altLang="en-US" sz="7200" b="1" dirty="0">
              <a:solidFill>
                <a:schemeClr val="bg1"/>
              </a:solidFill>
              <a:latin typeface="微软雅黑" pitchFamily="34" charset="-122"/>
              <a:ea typeface="微软雅黑"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052736"/>
            <a:ext cx="6329406" cy="5622623"/>
          </a:xfrm>
          <a:prstGeom prst="rect">
            <a:avLst/>
          </a:prstGeom>
        </p:spPr>
      </p:pic>
    </p:spTree>
    <p:extLst>
      <p:ext uri="{BB962C8B-B14F-4D97-AF65-F5344CB8AC3E}">
        <p14:creationId xmlns:p14="http://schemas.microsoft.com/office/powerpoint/2010/main" val="2856386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64704" y="11653"/>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球面三角</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79512" y="1340770"/>
            <a:ext cx="878497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球面上两点的距离：</a:t>
            </a:r>
            <a:r>
              <a:rPr lang="en-US" altLang="zh-CN" sz="2800" dirty="0" smtClean="0">
                <a:solidFill>
                  <a:schemeClr val="bg1"/>
                </a:solidFill>
                <a:latin typeface="微软雅黑" pitchFamily="34" charset="-122"/>
                <a:ea typeface="微软雅黑" pitchFamily="34" charset="-122"/>
              </a:rPr>
              <a:t>AB</a:t>
            </a:r>
            <a:r>
              <a:rPr lang="zh-CN" altLang="en-US" sz="2800" dirty="0">
                <a:solidFill>
                  <a:schemeClr val="bg1"/>
                </a:solidFill>
                <a:latin typeface="微软雅黑" pitchFamily="34" charset="-122"/>
                <a:ea typeface="微软雅黑" pitchFamily="34" charset="-122"/>
              </a:rPr>
              <a:t>等于∠</a:t>
            </a:r>
            <a:r>
              <a:rPr lang="en-US" altLang="zh-CN" sz="2800" dirty="0" smtClean="0">
                <a:solidFill>
                  <a:schemeClr val="bg1"/>
                </a:solidFill>
                <a:latin typeface="微软雅黑" pitchFamily="34" charset="-122"/>
                <a:ea typeface="微软雅黑" pitchFamily="34" charset="-122"/>
              </a:rPr>
              <a:t>AOB</a:t>
            </a:r>
            <a:r>
              <a:rPr lang="zh-CN" altLang="en-US" sz="2800" dirty="0" smtClean="0">
                <a:solidFill>
                  <a:schemeClr val="bg1"/>
                </a:solidFill>
                <a:latin typeface="微软雅黑" pitchFamily="34" charset="-122"/>
                <a:ea typeface="微软雅黑" pitchFamily="34" charset="-122"/>
              </a:rPr>
              <a:t>，也等于</a:t>
            </a:r>
            <a:r>
              <a:rPr lang="en-US" altLang="zh-CN" sz="2800" dirty="0" smtClean="0">
                <a:solidFill>
                  <a:schemeClr val="bg1"/>
                </a:solidFill>
                <a:latin typeface="微软雅黑" pitchFamily="34" charset="-122"/>
                <a:ea typeface="微软雅黑" pitchFamily="34" charset="-122"/>
              </a:rPr>
              <a:t>A</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B</a:t>
            </a:r>
            <a:r>
              <a:rPr lang="zh-CN" altLang="en-US" sz="2800" dirty="0" smtClean="0">
                <a:solidFill>
                  <a:schemeClr val="bg1"/>
                </a:solidFill>
                <a:latin typeface="微软雅黑" pitchFamily="34" charset="-122"/>
                <a:ea typeface="微软雅黑" pitchFamily="34" charset="-122"/>
              </a:rPr>
              <a:t>间的大圆弧（较短的那段）的长度</a:t>
            </a:r>
          </a:p>
        </p:txBody>
      </p:sp>
      <p:sp>
        <p:nvSpPr>
          <p:cNvPr id="4" name="TextBox 3"/>
          <p:cNvSpPr txBox="1"/>
          <p:nvPr/>
        </p:nvSpPr>
        <p:spPr>
          <a:xfrm>
            <a:off x="179512" y="2462000"/>
            <a:ext cx="8568952"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球面角：两个大圆弧相交所成的角称为球面角。两大圆弧的交点称为球面角的顶点。</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4" y="3200601"/>
            <a:ext cx="4106267" cy="4278131"/>
          </a:xfrm>
          <a:prstGeom prst="rect">
            <a:avLst/>
          </a:prstGeom>
        </p:spPr>
      </p:pic>
      <p:sp>
        <p:nvSpPr>
          <p:cNvPr id="6" name="TextBox 5"/>
          <p:cNvSpPr txBox="1"/>
          <p:nvPr/>
        </p:nvSpPr>
        <p:spPr>
          <a:xfrm>
            <a:off x="179512" y="3717032"/>
            <a:ext cx="4896544" cy="2677656"/>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球面角的大小</a:t>
            </a:r>
            <a:r>
              <a:rPr lang="zh-CN" altLang="en-US" sz="2800" dirty="0">
                <a:solidFill>
                  <a:schemeClr val="bg1"/>
                </a:solidFill>
                <a:latin typeface="微软雅黑" pitchFamily="34" charset="-122"/>
                <a:ea typeface="微软雅黑" pitchFamily="34" charset="-122"/>
              </a:rPr>
              <a:t>为</a:t>
            </a:r>
            <a:r>
              <a:rPr lang="zh-CN" altLang="en-US" sz="2800" dirty="0" smtClean="0">
                <a:solidFill>
                  <a:schemeClr val="bg1"/>
                </a:solidFill>
                <a:latin typeface="微软雅黑" pitchFamily="34" charset="-122"/>
                <a:ea typeface="微软雅黑" pitchFamily="34" charset="-122"/>
              </a:rPr>
              <a:t>等于∠</a:t>
            </a:r>
            <a:r>
              <a:rPr lang="en-US" altLang="zh-CN" sz="2800" dirty="0" smtClean="0">
                <a:solidFill>
                  <a:schemeClr val="bg1"/>
                </a:solidFill>
                <a:latin typeface="微软雅黑" pitchFamily="34" charset="-122"/>
                <a:ea typeface="微软雅黑" pitchFamily="34" charset="-122"/>
              </a:rPr>
              <a:t>A’OB’</a:t>
            </a:r>
            <a:r>
              <a:rPr lang="zh-CN" altLang="en-US" sz="2800" dirty="0" smtClean="0">
                <a:solidFill>
                  <a:schemeClr val="bg1"/>
                </a:solidFill>
                <a:latin typeface="微软雅黑" pitchFamily="34" charset="-122"/>
                <a:ea typeface="微软雅黑" pitchFamily="34" charset="-122"/>
              </a:rPr>
              <a:t>即以</a:t>
            </a:r>
            <a:r>
              <a:rPr lang="zh-CN" altLang="en-US" sz="2800" dirty="0">
                <a:solidFill>
                  <a:schemeClr val="bg1"/>
                </a:solidFill>
                <a:latin typeface="微软雅黑" pitchFamily="34" charset="-122"/>
                <a:ea typeface="微软雅黑" pitchFamily="34" charset="-122"/>
              </a:rPr>
              <a:t>顶点为极点作大圆，与角两边所交的两点形成的</a:t>
            </a:r>
            <a:r>
              <a:rPr lang="zh-CN" altLang="en-US" sz="2800" dirty="0" smtClean="0">
                <a:solidFill>
                  <a:schemeClr val="bg1"/>
                </a:solidFill>
                <a:latin typeface="微软雅黑" pitchFamily="34" charset="-122"/>
                <a:ea typeface="微软雅黑" pitchFamily="34" charset="-122"/>
              </a:rPr>
              <a:t>角度。也等于过顶点的圆弧的二切线所夹的角度。也等于角两边与球心形成的两个平面的夹角</a:t>
            </a:r>
            <a:r>
              <a:rPr lang="zh-CN" altLang="en-US" sz="2800" dirty="0">
                <a:solidFill>
                  <a:schemeClr val="bg1"/>
                </a:solidFill>
                <a:latin typeface="微软雅黑" pitchFamily="34" charset="-122"/>
                <a:ea typeface="微软雅黑" pitchFamily="34" charset="-122"/>
              </a:rPr>
              <a:t>。</a:t>
            </a:r>
            <a:endParaRPr lang="zh-CN" altLang="en-US" sz="28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372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400200" y="11653"/>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球面三角形</a:t>
            </a:r>
            <a:endParaRPr lang="zh-CN" altLang="en-US" sz="7200" b="1" dirty="0">
              <a:solidFill>
                <a:schemeClr val="bg1"/>
              </a:solidFill>
              <a:latin typeface="微软雅黑" pitchFamily="34" charset="-122"/>
              <a:ea typeface="微软雅黑"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260648"/>
            <a:ext cx="4032448" cy="3024336"/>
          </a:xfrm>
          <a:prstGeom prst="rect">
            <a:avLst/>
          </a:prstGeom>
        </p:spPr>
      </p:pic>
      <p:sp>
        <p:nvSpPr>
          <p:cNvPr id="8" name="TextBox 7"/>
          <p:cNvSpPr txBox="1"/>
          <p:nvPr/>
        </p:nvSpPr>
        <p:spPr>
          <a:xfrm>
            <a:off x="179512" y="1196754"/>
            <a:ext cx="453650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球面三角形的全等条件与平面三角形相同</a:t>
            </a:r>
          </a:p>
        </p:txBody>
      </p:sp>
      <p:sp>
        <p:nvSpPr>
          <p:cNvPr id="10" name="TextBox 9"/>
          <p:cNvSpPr txBox="1"/>
          <p:nvPr/>
        </p:nvSpPr>
        <p:spPr>
          <a:xfrm>
            <a:off x="179512" y="2258869"/>
            <a:ext cx="453650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两边之和大于第三边，两边之差小于第三边</a:t>
            </a:r>
          </a:p>
        </p:txBody>
      </p:sp>
      <p:sp>
        <p:nvSpPr>
          <p:cNvPr id="11" name="TextBox 10"/>
          <p:cNvSpPr txBox="1"/>
          <p:nvPr/>
        </p:nvSpPr>
        <p:spPr>
          <a:xfrm>
            <a:off x="233197" y="3309998"/>
            <a:ext cx="453650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三边之和大于</a:t>
            </a:r>
            <a:r>
              <a:rPr lang="en-US" altLang="zh-CN" sz="2800" dirty="0" smtClean="0">
                <a:solidFill>
                  <a:schemeClr val="bg1"/>
                </a:solidFill>
                <a:latin typeface="微软雅黑" pitchFamily="34" charset="-122"/>
                <a:ea typeface="微软雅黑" pitchFamily="34" charset="-122"/>
              </a:rPr>
              <a:t>0°</a:t>
            </a:r>
            <a:r>
              <a:rPr lang="zh-CN" altLang="en-US" sz="2800" dirty="0" smtClean="0">
                <a:solidFill>
                  <a:schemeClr val="bg1"/>
                </a:solidFill>
                <a:latin typeface="微软雅黑" pitchFamily="34" charset="-122"/>
                <a:ea typeface="微软雅黑" pitchFamily="34" charset="-122"/>
              </a:rPr>
              <a:t>小于</a:t>
            </a:r>
            <a:r>
              <a:rPr lang="en-US" altLang="zh-CN" sz="2800" dirty="0" smtClean="0">
                <a:solidFill>
                  <a:schemeClr val="bg1"/>
                </a:solidFill>
                <a:latin typeface="微软雅黑" pitchFamily="34" charset="-122"/>
                <a:ea typeface="微软雅黑" pitchFamily="34" charset="-122"/>
              </a:rPr>
              <a:t>360°</a:t>
            </a:r>
            <a:endParaRPr lang="zh-CN" altLang="en-US" sz="2800" dirty="0" smtClean="0">
              <a:solidFill>
                <a:schemeClr val="bg1"/>
              </a:solidFill>
              <a:latin typeface="微软雅黑" pitchFamily="34" charset="-122"/>
              <a:ea typeface="微软雅黑" pitchFamily="34" charset="-122"/>
            </a:endParaRPr>
          </a:p>
        </p:txBody>
      </p:sp>
      <p:sp>
        <p:nvSpPr>
          <p:cNvPr id="12" name="TextBox 11"/>
          <p:cNvSpPr txBox="1"/>
          <p:nvPr/>
        </p:nvSpPr>
        <p:spPr>
          <a:xfrm>
            <a:off x="200359" y="4016584"/>
            <a:ext cx="504056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三角之和大于</a:t>
            </a:r>
            <a:r>
              <a:rPr lang="en-US" altLang="zh-CN" sz="2800" dirty="0" smtClean="0">
                <a:solidFill>
                  <a:schemeClr val="bg1"/>
                </a:solidFill>
                <a:latin typeface="微软雅黑" pitchFamily="34" charset="-122"/>
                <a:ea typeface="微软雅黑" pitchFamily="34" charset="-122"/>
              </a:rPr>
              <a:t>180°</a:t>
            </a:r>
            <a:r>
              <a:rPr lang="zh-CN" altLang="en-US" sz="2800" dirty="0" smtClean="0">
                <a:solidFill>
                  <a:schemeClr val="bg1"/>
                </a:solidFill>
                <a:latin typeface="微软雅黑" pitchFamily="34" charset="-122"/>
                <a:ea typeface="微软雅黑" pitchFamily="34" charset="-122"/>
              </a:rPr>
              <a:t>小于</a:t>
            </a:r>
            <a:r>
              <a:rPr lang="en-US" altLang="zh-CN" sz="2800" dirty="0" smtClean="0">
                <a:solidFill>
                  <a:schemeClr val="bg1"/>
                </a:solidFill>
                <a:latin typeface="微软雅黑" pitchFamily="34" charset="-122"/>
                <a:ea typeface="微软雅黑" pitchFamily="34" charset="-122"/>
              </a:rPr>
              <a:t>540°</a:t>
            </a:r>
            <a:endParaRPr lang="zh-CN" altLang="en-US" sz="2800" dirty="0" smtClean="0">
              <a:solidFill>
                <a:schemeClr val="bg1"/>
              </a:solidFill>
              <a:latin typeface="微软雅黑" pitchFamily="34" charset="-122"/>
              <a:ea typeface="微软雅黑" pitchFamily="34" charset="-122"/>
            </a:endParaRPr>
          </a:p>
        </p:txBody>
      </p:sp>
      <p:sp>
        <p:nvSpPr>
          <p:cNvPr id="15" name="TextBox 14"/>
          <p:cNvSpPr txBox="1"/>
          <p:nvPr/>
        </p:nvSpPr>
        <p:spPr>
          <a:xfrm>
            <a:off x="233197" y="4914747"/>
            <a:ext cx="453650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两角之和减第三角小于</a:t>
            </a:r>
            <a:r>
              <a:rPr lang="en-US" altLang="zh-CN" sz="2800" dirty="0" smtClean="0">
                <a:solidFill>
                  <a:schemeClr val="bg1"/>
                </a:solidFill>
                <a:latin typeface="微软雅黑" pitchFamily="34" charset="-122"/>
                <a:ea typeface="微软雅黑" pitchFamily="34" charset="-122"/>
              </a:rPr>
              <a:t>180°</a:t>
            </a:r>
            <a:endParaRPr lang="zh-CN" altLang="en-US" sz="2800" dirty="0" smtClean="0">
              <a:solidFill>
                <a:schemeClr val="bg1"/>
              </a:solidFill>
              <a:latin typeface="微软雅黑" pitchFamily="34" charset="-122"/>
              <a:ea typeface="微软雅黑" pitchFamily="34" charset="-122"/>
            </a:endParaRPr>
          </a:p>
        </p:txBody>
      </p:sp>
      <p:sp>
        <p:nvSpPr>
          <p:cNvPr id="16" name="TextBox 15"/>
          <p:cNvSpPr txBox="1"/>
          <p:nvPr/>
        </p:nvSpPr>
        <p:spPr>
          <a:xfrm>
            <a:off x="233197" y="5806426"/>
            <a:ext cx="432846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大角对大边，等角对等边</a:t>
            </a:r>
          </a:p>
        </p:txBody>
      </p:sp>
    </p:spTree>
    <p:extLst>
      <p:ext uri="{BB962C8B-B14F-4D97-AF65-F5344CB8AC3E}">
        <p14:creationId xmlns:p14="http://schemas.microsoft.com/office/powerpoint/2010/main" val="33142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968152" y="11653"/>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球面三角公式</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79512" y="1268760"/>
            <a:ext cx="604867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正弦公式</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1335517"/>
            <a:ext cx="2872332" cy="710524"/>
          </a:xfrm>
          <a:prstGeom prst="rect">
            <a:avLst/>
          </a:prstGeom>
        </p:spPr>
      </p:pic>
      <p:sp>
        <p:nvSpPr>
          <p:cNvPr id="5" name="TextBox 4"/>
          <p:cNvSpPr txBox="1"/>
          <p:nvPr/>
        </p:nvSpPr>
        <p:spPr>
          <a:xfrm>
            <a:off x="186971" y="2046041"/>
            <a:ext cx="440047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余弦公式</a:t>
            </a:r>
          </a:p>
        </p:txBody>
      </p:sp>
      <p:sp>
        <p:nvSpPr>
          <p:cNvPr id="14" name="TextBox 13"/>
          <p:cNvSpPr txBox="1"/>
          <p:nvPr/>
        </p:nvSpPr>
        <p:spPr>
          <a:xfrm>
            <a:off x="205001" y="3429001"/>
            <a:ext cx="4528516" cy="52433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第一五元素公式</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516117"/>
            <a:ext cx="2022912" cy="1857401"/>
          </a:xfrm>
          <a:prstGeom prst="rect">
            <a:avLst/>
          </a:prstGeom>
        </p:spPr>
      </p:pic>
      <p:sp>
        <p:nvSpPr>
          <p:cNvPr id="8" name="TextBox 7"/>
          <p:cNvSpPr txBox="1"/>
          <p:nvPr/>
        </p:nvSpPr>
        <p:spPr>
          <a:xfrm>
            <a:off x="205001" y="4221088"/>
            <a:ext cx="301687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第二五元素公式</a:t>
            </a: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3848" y="4299808"/>
            <a:ext cx="5232400" cy="44450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5819" y="2246518"/>
            <a:ext cx="4318000" cy="254000"/>
          </a:xfrm>
          <a:prstGeom prst="rect">
            <a:avLst/>
          </a:prstGeom>
        </p:spPr>
      </p:pic>
      <p:sp>
        <p:nvSpPr>
          <p:cNvPr id="13" name="TextBox 12"/>
          <p:cNvSpPr txBox="1"/>
          <p:nvPr/>
        </p:nvSpPr>
        <p:spPr>
          <a:xfrm>
            <a:off x="205001" y="2780928"/>
            <a:ext cx="2422783"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角的余弦公式</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1800" y="2909188"/>
            <a:ext cx="4762500" cy="266700"/>
          </a:xfrm>
          <a:prstGeom prst="rect">
            <a:avLst/>
          </a:prstGeom>
        </p:spPr>
      </p:pic>
      <p:sp>
        <p:nvSpPr>
          <p:cNvPr id="16" name="TextBox 15"/>
          <p:cNvSpPr txBox="1"/>
          <p:nvPr/>
        </p:nvSpPr>
        <p:spPr>
          <a:xfrm>
            <a:off x="323528" y="5085184"/>
            <a:ext cx="230425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四元素公式</a:t>
            </a:r>
          </a:p>
        </p:txBody>
      </p:sp>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4851" y="5175344"/>
            <a:ext cx="4394200" cy="342900"/>
          </a:xfrm>
          <a:prstGeom prst="rect">
            <a:avLst/>
          </a:prstGeom>
        </p:spPr>
      </p:pic>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4851" y="3458894"/>
            <a:ext cx="5451951" cy="420496"/>
          </a:xfrm>
          <a:prstGeom prst="rect">
            <a:avLst/>
          </a:prstGeom>
        </p:spPr>
      </p:pic>
    </p:spTree>
    <p:extLst>
      <p:ext uri="{BB962C8B-B14F-4D97-AF65-F5344CB8AC3E}">
        <p14:creationId xmlns:p14="http://schemas.microsoft.com/office/powerpoint/2010/main" val="245570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P spid="8" grpId="0"/>
      <p:bldP spid="13"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836712" y="-10187"/>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坐标互换</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58799" y="1730425"/>
            <a:ext cx="82982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一、地平坐标系（</a:t>
            </a:r>
            <a:r>
              <a:rPr lang="en-US" altLang="zh-CN" sz="2800" dirty="0" smtClean="0">
                <a:solidFill>
                  <a:schemeClr val="bg1"/>
                </a:solidFill>
                <a:latin typeface="微软雅黑" pitchFamily="34" charset="-122"/>
                <a:ea typeface="微软雅黑" pitchFamily="34" charset="-122"/>
              </a:rPr>
              <a:t>A , h</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到时角坐标系</a:t>
            </a:r>
            <a:r>
              <a:rPr lang="en-US" altLang="zh-CN" sz="2800" dirty="0" smtClean="0">
                <a:solidFill>
                  <a:schemeClr val="bg1"/>
                </a:solidFill>
                <a:latin typeface="微软雅黑" pitchFamily="34" charset="-122"/>
                <a:ea typeface="微软雅黑" pitchFamily="34" charset="-122"/>
              </a:rPr>
              <a:t>(t , δ</a:t>
            </a:r>
            <a:r>
              <a:rPr lang="zh-CN" altLang="en-US" sz="2800" dirty="0" smtClean="0">
                <a:solidFill>
                  <a:schemeClr val="bg1"/>
                </a:solidFill>
                <a:latin typeface="微软雅黑" pitchFamily="34" charset="-122"/>
                <a:ea typeface="微软雅黑" pitchFamily="34" charset="-122"/>
              </a:rPr>
              <a:t>）</a:t>
            </a:r>
          </a:p>
        </p:txBody>
      </p:sp>
      <p:sp>
        <p:nvSpPr>
          <p:cNvPr id="4" name="TextBox 3"/>
          <p:cNvSpPr txBox="1"/>
          <p:nvPr/>
        </p:nvSpPr>
        <p:spPr>
          <a:xfrm>
            <a:off x="158799" y="1268760"/>
            <a:ext cx="8589665" cy="461665"/>
          </a:xfrm>
          <a:prstGeom prst="rect">
            <a:avLst/>
          </a:prstGeom>
          <a:noFill/>
        </p:spPr>
        <p:txBody>
          <a:bodyPr wrap="square" rtlCol="0">
            <a:spAutoFit/>
          </a:bodyPr>
          <a:lstStyle/>
          <a:p>
            <a:r>
              <a:rPr lang="zh-CN" altLang="en-US" sz="2400" dirty="0" smtClean="0">
                <a:solidFill>
                  <a:schemeClr val="bg1"/>
                </a:solidFill>
                <a:latin typeface="微软雅黑" pitchFamily="34" charset="-122"/>
                <a:ea typeface="微软雅黑" pitchFamily="34" charset="-122"/>
              </a:rPr>
              <a:t>一颗恒星在天球上的位置是固定的，变化的是坐标而不是位置</a:t>
            </a:r>
          </a:p>
        </p:txBody>
      </p:sp>
      <p:sp>
        <p:nvSpPr>
          <p:cNvPr id="18" name="TextBox 17"/>
          <p:cNvSpPr txBox="1"/>
          <p:nvPr/>
        </p:nvSpPr>
        <p:spPr>
          <a:xfrm>
            <a:off x="277166" y="2420888"/>
            <a:ext cx="4536505" cy="523220"/>
          </a:xfrm>
          <a:prstGeom prst="rect">
            <a:avLst/>
          </a:prstGeom>
          <a:noFill/>
        </p:spPr>
        <p:txBody>
          <a:bodyPr wrap="square" rtlCol="0">
            <a:spAutoFit/>
          </a:bodyPr>
          <a:lstStyle/>
          <a:p>
            <a:r>
              <a:rPr lang="el-GR" altLang="zh-CN" sz="2800" dirty="0" smtClean="0">
                <a:solidFill>
                  <a:schemeClr val="bg1"/>
                </a:solidFill>
                <a:latin typeface="微软雅黑" pitchFamily="34" charset="-122"/>
                <a:ea typeface="微软雅黑" pitchFamily="34" charset="-122"/>
              </a:rPr>
              <a:t>φ</a:t>
            </a:r>
            <a:r>
              <a:rPr lang="zh-CN" altLang="en-US" sz="2800" dirty="0" smtClean="0">
                <a:solidFill>
                  <a:schemeClr val="bg1"/>
                </a:solidFill>
                <a:latin typeface="微软雅黑" pitchFamily="34" charset="-122"/>
                <a:ea typeface="微软雅黑" pitchFamily="34" charset="-122"/>
              </a:rPr>
              <a:t>为当地纬度，</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为</a:t>
            </a:r>
            <a:r>
              <a:rPr lang="en-US" altLang="zh-CN" sz="2800" dirty="0" smtClean="0">
                <a:solidFill>
                  <a:schemeClr val="bg1"/>
                </a:solidFill>
                <a:latin typeface="微软雅黑" pitchFamily="34" charset="-122"/>
                <a:ea typeface="微软雅黑" pitchFamily="34" charset="-122"/>
              </a:rPr>
              <a:t>90°-</a:t>
            </a:r>
            <a:r>
              <a:rPr lang="el-GR" altLang="zh-CN" sz="2800" dirty="0" smtClean="0">
                <a:solidFill>
                  <a:schemeClr val="bg1"/>
                </a:solidFill>
                <a:latin typeface="微软雅黑" pitchFamily="34" charset="-122"/>
                <a:ea typeface="微软雅黑" pitchFamily="34" charset="-122"/>
              </a:rPr>
              <a:t>φ</a:t>
            </a:r>
            <a:endParaRPr lang="el-GR" altLang="zh-CN" sz="2800" dirty="0">
              <a:solidFill>
                <a:schemeClr val="bg1"/>
              </a:solidFill>
              <a:latin typeface="微软雅黑" pitchFamily="34" charset="-122"/>
              <a:ea typeface="微软雅黑" pitchFamily="34" charset="-122"/>
            </a:endParaRPr>
          </a:p>
        </p:txBody>
      </p:sp>
      <p:sp>
        <p:nvSpPr>
          <p:cNvPr id="19" name="TextBox 18"/>
          <p:cNvSpPr txBox="1"/>
          <p:nvPr/>
        </p:nvSpPr>
        <p:spPr>
          <a:xfrm>
            <a:off x="323528" y="2944108"/>
            <a:ext cx="4112444"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ZM</a:t>
            </a:r>
            <a:r>
              <a:rPr lang="zh-CN" altLang="en-US" sz="2800" dirty="0" smtClean="0">
                <a:solidFill>
                  <a:schemeClr val="bg1"/>
                </a:solidFill>
                <a:latin typeface="微软雅黑" pitchFamily="34" charset="-122"/>
                <a:ea typeface="微软雅黑" pitchFamily="34" charset="-122"/>
              </a:rPr>
              <a:t>为地平坐标系的经线</a:t>
            </a:r>
          </a:p>
        </p:txBody>
      </p:sp>
      <p:sp>
        <p:nvSpPr>
          <p:cNvPr id="21" name="TextBox 20"/>
          <p:cNvSpPr txBox="1"/>
          <p:nvPr/>
        </p:nvSpPr>
        <p:spPr>
          <a:xfrm>
            <a:off x="323528" y="3409836"/>
            <a:ext cx="4112444"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PT</a:t>
            </a:r>
            <a:r>
              <a:rPr lang="zh-CN" altLang="en-US" sz="2800" dirty="0" smtClean="0">
                <a:solidFill>
                  <a:schemeClr val="bg1"/>
                </a:solidFill>
                <a:latin typeface="微软雅黑" pitchFamily="34" charset="-122"/>
                <a:ea typeface="微软雅黑" pitchFamily="34" charset="-122"/>
              </a:rPr>
              <a:t>为时角坐标系的经线</a:t>
            </a:r>
          </a:p>
        </p:txBody>
      </p:sp>
      <p:grpSp>
        <p:nvGrpSpPr>
          <p:cNvPr id="40" name="组合 39"/>
          <p:cNvGrpSpPr/>
          <p:nvPr/>
        </p:nvGrpSpPr>
        <p:grpSpPr>
          <a:xfrm>
            <a:off x="4728294" y="2379549"/>
            <a:ext cx="4020170" cy="4150413"/>
            <a:chOff x="4728294" y="2253645"/>
            <a:chExt cx="4020170" cy="4150413"/>
          </a:xfrm>
        </p:grpSpPr>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294" y="2253645"/>
              <a:ext cx="4020170" cy="4150413"/>
            </a:xfrm>
            <a:prstGeom prst="rect">
              <a:avLst/>
            </a:prstGeom>
          </p:spPr>
        </p:pic>
        <p:cxnSp>
          <p:nvCxnSpPr>
            <p:cNvPr id="42" name="直接连接符 41"/>
            <p:cNvCxnSpPr/>
            <p:nvPr/>
          </p:nvCxnSpPr>
          <p:spPr>
            <a:xfrm>
              <a:off x="5796136" y="2924944"/>
              <a:ext cx="942243" cy="122413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6738379" y="2564904"/>
              <a:ext cx="137878" cy="158417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7318" y="3281760"/>
              <a:ext cx="546582" cy="86732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18651" y="2531961"/>
              <a:ext cx="360040"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φ</a:t>
              </a:r>
              <a:endParaRPr lang="zh-CN" altLang="en-US" sz="1600" dirty="0" smtClean="0">
                <a:latin typeface="微软雅黑" pitchFamily="34" charset="-122"/>
                <a:ea typeface="微软雅黑" pitchFamily="34" charset="-122"/>
              </a:endParaRPr>
            </a:p>
          </p:txBody>
        </p:sp>
        <p:sp>
          <p:nvSpPr>
            <p:cNvPr id="46" name="TextBox 45"/>
            <p:cNvSpPr txBox="1"/>
            <p:nvPr/>
          </p:nvSpPr>
          <p:spPr>
            <a:xfrm>
              <a:off x="7591856" y="3356992"/>
              <a:ext cx="291413"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δ</a:t>
              </a:r>
              <a:endParaRPr lang="zh-CN" altLang="en-US" sz="1600" dirty="0" smtClean="0">
                <a:latin typeface="微软雅黑" pitchFamily="34" charset="-122"/>
                <a:ea typeface="微软雅黑" pitchFamily="34" charset="-122"/>
              </a:endParaRPr>
            </a:p>
          </p:txBody>
        </p:sp>
        <p:sp>
          <p:nvSpPr>
            <p:cNvPr id="47" name="TextBox 46"/>
            <p:cNvSpPr txBox="1"/>
            <p:nvPr/>
          </p:nvSpPr>
          <p:spPr>
            <a:xfrm>
              <a:off x="7394826" y="3933056"/>
              <a:ext cx="237956"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h</a:t>
              </a:r>
              <a:endParaRPr lang="zh-CN" altLang="en-US" sz="1600" dirty="0" smtClean="0">
                <a:latin typeface="微软雅黑" pitchFamily="34" charset="-122"/>
                <a:ea typeface="微软雅黑" pitchFamily="34" charset="-122"/>
              </a:endParaRPr>
            </a:p>
          </p:txBody>
        </p:sp>
        <p:sp>
          <p:nvSpPr>
            <p:cNvPr id="48" name="TextBox 47"/>
            <p:cNvSpPr txBox="1"/>
            <p:nvPr/>
          </p:nvSpPr>
          <p:spPr>
            <a:xfrm>
              <a:off x="7883269" y="3281760"/>
              <a:ext cx="289131"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t</a:t>
              </a:r>
              <a:endParaRPr lang="zh-CN" altLang="en-US" sz="1600" dirty="0" smtClean="0">
                <a:latin typeface="微软雅黑" pitchFamily="34" charset="-122"/>
                <a:ea typeface="微软雅黑" pitchFamily="34" charset="-122"/>
              </a:endParaRPr>
            </a:p>
          </p:txBody>
        </p:sp>
        <p:sp>
          <p:nvSpPr>
            <p:cNvPr id="49" name="TextBox 48"/>
            <p:cNvSpPr txBox="1"/>
            <p:nvPr/>
          </p:nvSpPr>
          <p:spPr>
            <a:xfrm>
              <a:off x="5764192" y="4675746"/>
              <a:ext cx="1717668"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360°-A</a:t>
              </a:r>
              <a:endParaRPr lang="zh-CN" altLang="en-US" sz="1600" dirty="0" smtClean="0">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p14:bwMode="auto" r:id="rId4">
              <p14:nvContentPartPr>
                <p14:cNvPr id="50" name="墨迹 49"/>
                <p14:cNvContentPartPr/>
                <p14:nvPr/>
              </p14:nvContentPartPr>
              <p14:xfrm>
                <a:off x="5152680" y="2544840"/>
                <a:ext cx="2848680" cy="2375640"/>
              </p14:xfrm>
            </p:contentPart>
          </mc:Choice>
          <mc:Fallback xmlns="">
            <p:pic>
              <p:nvPicPr>
                <p:cNvPr id="50" name="墨迹 49"/>
                <p:cNvPicPr/>
                <p:nvPr/>
              </p:nvPicPr>
              <p:blipFill>
                <a:blip r:embed="rId5"/>
                <a:stretch>
                  <a:fillRect/>
                </a:stretch>
              </p:blipFill>
              <p:spPr>
                <a:xfrm>
                  <a:off x="5143320" y="2535480"/>
                  <a:ext cx="2867400" cy="2394360"/>
                </a:xfrm>
                <a:prstGeom prst="rect">
                  <a:avLst/>
                </a:prstGeom>
              </p:spPr>
            </p:pic>
          </mc:Fallback>
        </mc:AlternateContent>
      </p:grpSp>
    </p:spTree>
    <p:extLst>
      <p:ext uri="{BB962C8B-B14F-4D97-AF65-F5344CB8AC3E}">
        <p14:creationId xmlns:p14="http://schemas.microsoft.com/office/powerpoint/2010/main" val="377495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836712" y="-10187"/>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坐标互换</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77821" y="1239459"/>
            <a:ext cx="82982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地平坐标系（</a:t>
            </a:r>
            <a:r>
              <a:rPr lang="en-US" altLang="zh-CN" sz="2800" dirty="0" smtClean="0">
                <a:solidFill>
                  <a:schemeClr val="bg1"/>
                </a:solidFill>
                <a:latin typeface="微软雅黑" pitchFamily="34" charset="-122"/>
                <a:ea typeface="微软雅黑" pitchFamily="34" charset="-122"/>
              </a:rPr>
              <a:t>A , h</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到时角坐标系</a:t>
            </a:r>
            <a:r>
              <a:rPr lang="en-US" altLang="zh-CN" sz="2800" dirty="0" smtClean="0">
                <a:solidFill>
                  <a:schemeClr val="bg1"/>
                </a:solidFill>
                <a:latin typeface="微软雅黑" pitchFamily="34" charset="-122"/>
                <a:ea typeface="微软雅黑" pitchFamily="34" charset="-122"/>
              </a:rPr>
              <a:t>(t , δ</a:t>
            </a:r>
            <a:r>
              <a:rPr lang="zh-CN" altLang="en-US" sz="2800" dirty="0" smtClean="0">
                <a:solidFill>
                  <a:schemeClr val="bg1"/>
                </a:solidFill>
                <a:latin typeface="微软雅黑" pitchFamily="34" charset="-122"/>
                <a:ea typeface="微软雅黑" pitchFamily="34" charset="-122"/>
              </a:rPr>
              <a:t>）</a:t>
            </a:r>
          </a:p>
        </p:txBody>
      </p:sp>
      <mc:AlternateContent xmlns:mc="http://schemas.openxmlformats.org/markup-compatibility/2006" xmlns:p14="http://schemas.microsoft.com/office/powerpoint/2010/main">
        <mc:Choice Requires="p14">
          <p:contentPart p14:bwMode="auto" r:id="rId3">
            <p14:nvContentPartPr>
              <p14:cNvPr id="6" name="墨迹 5"/>
              <p14:cNvContentPartPr/>
              <p14:nvPr/>
            </p14:nvContentPartPr>
            <p14:xfrm>
              <a:off x="7313400" y="3241440"/>
              <a:ext cx="81000" cy="80640"/>
            </p14:xfrm>
          </p:contentPart>
        </mc:Choice>
        <mc:Fallback xmlns="">
          <p:pic>
            <p:nvPicPr>
              <p:cNvPr id="6" name="墨迹 5"/>
              <p:cNvPicPr/>
              <p:nvPr/>
            </p:nvPicPr>
            <p:blipFill>
              <a:blip r:embed="rId4"/>
              <a:stretch>
                <a:fillRect/>
              </a:stretch>
            </p:blipFill>
            <p:spPr>
              <a:xfrm>
                <a:off x="7304040" y="3232080"/>
                <a:ext cx="99720" cy="99360"/>
              </a:xfrm>
              <a:prstGeom prst="rect">
                <a:avLst/>
              </a:prstGeom>
            </p:spPr>
          </p:pic>
        </mc:Fallback>
      </mc:AlternateContent>
      <p:sp>
        <p:nvSpPr>
          <p:cNvPr id="20" name="TextBox 19"/>
          <p:cNvSpPr txBox="1"/>
          <p:nvPr/>
        </p:nvSpPr>
        <p:spPr>
          <a:xfrm>
            <a:off x="4188003" y="476672"/>
            <a:ext cx="398439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在球面三角形</a:t>
            </a:r>
            <a:r>
              <a:rPr lang="en-US" altLang="zh-CN" sz="2800" dirty="0" err="1" smtClean="0">
                <a:solidFill>
                  <a:schemeClr val="bg1"/>
                </a:solidFill>
                <a:latin typeface="微软雅黑" pitchFamily="34" charset="-122"/>
                <a:ea typeface="微软雅黑" pitchFamily="34" charset="-122"/>
              </a:rPr>
              <a:t>PZσ</a:t>
            </a:r>
            <a:r>
              <a:rPr lang="zh-CN" altLang="en-US" sz="2800" dirty="0" smtClean="0">
                <a:solidFill>
                  <a:schemeClr val="bg1"/>
                </a:solidFill>
                <a:latin typeface="微软雅黑" pitchFamily="34" charset="-122"/>
                <a:ea typeface="微软雅黑" pitchFamily="34" charset="-122"/>
              </a:rPr>
              <a:t>中</a:t>
            </a:r>
          </a:p>
        </p:txBody>
      </p:sp>
      <p:grpSp>
        <p:nvGrpSpPr>
          <p:cNvPr id="9" name="组合 8"/>
          <p:cNvGrpSpPr/>
          <p:nvPr/>
        </p:nvGrpSpPr>
        <p:grpSpPr>
          <a:xfrm>
            <a:off x="5152680" y="1762679"/>
            <a:ext cx="4020170" cy="4150413"/>
            <a:chOff x="4728294" y="2253645"/>
            <a:chExt cx="4020170" cy="4150413"/>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8294" y="2253645"/>
              <a:ext cx="4020170" cy="4150413"/>
            </a:xfrm>
            <a:prstGeom prst="rect">
              <a:avLst/>
            </a:prstGeom>
          </p:spPr>
        </p:pic>
        <p:cxnSp>
          <p:nvCxnSpPr>
            <p:cNvPr id="8" name="直接连接符 7"/>
            <p:cNvCxnSpPr/>
            <p:nvPr/>
          </p:nvCxnSpPr>
          <p:spPr>
            <a:xfrm>
              <a:off x="5796136" y="2924944"/>
              <a:ext cx="942243" cy="122413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6738379" y="2564904"/>
              <a:ext cx="137878" cy="158417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807318" y="3281760"/>
              <a:ext cx="546582" cy="86732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18651" y="2531961"/>
              <a:ext cx="360040"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φ</a:t>
              </a:r>
              <a:endParaRPr lang="zh-CN" altLang="en-US" sz="1600" dirty="0" smtClean="0">
                <a:latin typeface="微软雅黑" pitchFamily="34" charset="-122"/>
                <a:ea typeface="微软雅黑" pitchFamily="34" charset="-122"/>
              </a:endParaRPr>
            </a:p>
          </p:txBody>
        </p:sp>
        <p:sp>
          <p:nvSpPr>
            <p:cNvPr id="22" name="TextBox 21"/>
            <p:cNvSpPr txBox="1"/>
            <p:nvPr/>
          </p:nvSpPr>
          <p:spPr>
            <a:xfrm>
              <a:off x="7591856" y="3356992"/>
              <a:ext cx="291413"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δ</a:t>
              </a:r>
              <a:endParaRPr lang="zh-CN" altLang="en-US" sz="1600" dirty="0" smtClean="0">
                <a:latin typeface="微软雅黑" pitchFamily="34" charset="-122"/>
                <a:ea typeface="微软雅黑" pitchFamily="34" charset="-122"/>
              </a:endParaRPr>
            </a:p>
          </p:txBody>
        </p:sp>
        <p:sp>
          <p:nvSpPr>
            <p:cNvPr id="23" name="TextBox 22"/>
            <p:cNvSpPr txBox="1"/>
            <p:nvPr/>
          </p:nvSpPr>
          <p:spPr>
            <a:xfrm>
              <a:off x="7394826" y="3933056"/>
              <a:ext cx="237956"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h</a:t>
              </a:r>
              <a:endParaRPr lang="zh-CN" altLang="en-US" sz="1600" dirty="0" smtClean="0">
                <a:latin typeface="微软雅黑" pitchFamily="34" charset="-122"/>
                <a:ea typeface="微软雅黑" pitchFamily="34" charset="-122"/>
              </a:endParaRPr>
            </a:p>
          </p:txBody>
        </p:sp>
        <p:sp>
          <p:nvSpPr>
            <p:cNvPr id="24" name="TextBox 23"/>
            <p:cNvSpPr txBox="1"/>
            <p:nvPr/>
          </p:nvSpPr>
          <p:spPr>
            <a:xfrm>
              <a:off x="7883269" y="3281760"/>
              <a:ext cx="289131"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t</a:t>
              </a:r>
              <a:endParaRPr lang="zh-CN" altLang="en-US" sz="1600" dirty="0" smtClean="0">
                <a:latin typeface="微软雅黑" pitchFamily="34" charset="-122"/>
                <a:ea typeface="微软雅黑" pitchFamily="34" charset="-122"/>
              </a:endParaRPr>
            </a:p>
          </p:txBody>
        </p:sp>
        <p:sp>
          <p:nvSpPr>
            <p:cNvPr id="25" name="TextBox 24"/>
            <p:cNvSpPr txBox="1"/>
            <p:nvPr/>
          </p:nvSpPr>
          <p:spPr>
            <a:xfrm>
              <a:off x="5764192" y="4675746"/>
              <a:ext cx="1717668" cy="338554"/>
            </a:xfrm>
            <a:prstGeom prst="rect">
              <a:avLst/>
            </a:prstGeom>
            <a:noFill/>
          </p:spPr>
          <p:txBody>
            <a:bodyPr wrap="square" rtlCol="0">
              <a:spAutoFit/>
            </a:bodyPr>
            <a:lstStyle/>
            <a:p>
              <a:r>
                <a:rPr lang="en-US" altLang="zh-CN" sz="1600" dirty="0" smtClean="0">
                  <a:latin typeface="微软雅黑" pitchFamily="34" charset="-122"/>
                  <a:ea typeface="微软雅黑" pitchFamily="34" charset="-122"/>
                </a:rPr>
                <a:t>360°-A</a:t>
              </a:r>
              <a:endParaRPr lang="zh-CN" altLang="en-US" sz="1600" dirty="0" smtClean="0">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p14:bwMode="auto" r:id="rId6">
              <p14:nvContentPartPr>
                <p14:cNvPr id="26" name="墨迹 25"/>
                <p14:cNvContentPartPr/>
                <p14:nvPr/>
              </p14:nvContentPartPr>
              <p14:xfrm>
                <a:off x="5152680" y="2544840"/>
                <a:ext cx="2848680" cy="2375640"/>
              </p14:xfrm>
            </p:contentPart>
          </mc:Choice>
          <mc:Fallback xmlns="">
            <p:pic>
              <p:nvPicPr>
                <p:cNvPr id="26" name="墨迹 25"/>
                <p:cNvPicPr/>
                <p:nvPr/>
              </p:nvPicPr>
              <p:blipFill>
                <a:blip r:embed="rId7"/>
                <a:stretch>
                  <a:fillRect/>
                </a:stretch>
              </p:blipFill>
              <p:spPr>
                <a:xfrm>
                  <a:off x="5143320" y="2535480"/>
                  <a:ext cx="2867400" cy="2394360"/>
                </a:xfrm>
                <a:prstGeom prst="rect">
                  <a:avLst/>
                </a:prstGeom>
              </p:spPr>
            </p:pic>
          </mc:Fallback>
        </mc:AlternateContent>
      </p:grpSp>
      <p:pic>
        <p:nvPicPr>
          <p:cNvPr id="27" name="图片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821" y="1990110"/>
            <a:ext cx="4826227" cy="1139238"/>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821" y="4730915"/>
            <a:ext cx="4829152" cy="1161825"/>
          </a:xfrm>
          <a:prstGeom prst="rect">
            <a:avLst/>
          </a:prstGeom>
        </p:spPr>
      </p:pic>
      <p:sp>
        <p:nvSpPr>
          <p:cNvPr id="12" name="TextBox 11"/>
          <p:cNvSpPr txBox="1"/>
          <p:nvPr/>
        </p:nvSpPr>
        <p:spPr>
          <a:xfrm>
            <a:off x="177821" y="3891294"/>
            <a:ext cx="440216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时角坐标系到地平坐标系</a:t>
            </a:r>
          </a:p>
        </p:txBody>
      </p:sp>
    </p:spTree>
    <p:extLst>
      <p:ext uri="{BB962C8B-B14F-4D97-AF65-F5344CB8AC3E}">
        <p14:creationId xmlns:p14="http://schemas.microsoft.com/office/powerpoint/2010/main" val="38052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900608" y="11653"/>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一些基础知识</a:t>
            </a:r>
            <a:endParaRPr lang="zh-CN" altLang="en-US" sz="7200" b="1" dirty="0">
              <a:solidFill>
                <a:schemeClr val="bg1"/>
              </a:solidFill>
              <a:latin typeface="微软雅黑" pitchFamily="34" charset="-122"/>
              <a:ea typeface="微软雅黑" pitchFamily="34" charset="-122"/>
            </a:endParaRPr>
          </a:p>
        </p:txBody>
      </p:sp>
      <p:sp>
        <p:nvSpPr>
          <p:cNvPr id="7" name="TextBox 6"/>
          <p:cNvSpPr txBox="1"/>
          <p:nvPr/>
        </p:nvSpPr>
        <p:spPr>
          <a:xfrm>
            <a:off x="323528" y="2132858"/>
            <a:ext cx="842493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黄道平面与赤道平面存在</a:t>
            </a:r>
            <a:r>
              <a:rPr lang="en-US" altLang="zh-CN" sz="2800" dirty="0" smtClean="0">
                <a:solidFill>
                  <a:schemeClr val="bg1"/>
                </a:solidFill>
                <a:latin typeface="微软雅黑" pitchFamily="34" charset="-122"/>
                <a:ea typeface="微软雅黑" pitchFamily="34" charset="-122"/>
              </a:rPr>
              <a:t>23°26’</a:t>
            </a:r>
            <a:r>
              <a:rPr lang="zh-CN" altLang="en-US" sz="2800" dirty="0" smtClean="0">
                <a:solidFill>
                  <a:schemeClr val="bg1"/>
                </a:solidFill>
                <a:latin typeface="微软雅黑" pitchFamily="34" charset="-122"/>
                <a:ea typeface="微软雅黑" pitchFamily="34" charset="-122"/>
              </a:rPr>
              <a:t>的交角，称为黄赤交角</a:t>
            </a:r>
          </a:p>
        </p:txBody>
      </p:sp>
      <p:sp>
        <p:nvSpPr>
          <p:cNvPr id="10" name="TextBox 9"/>
          <p:cNvSpPr txBox="1"/>
          <p:nvPr/>
        </p:nvSpPr>
        <p:spPr>
          <a:xfrm>
            <a:off x="324688" y="3068960"/>
            <a:ext cx="84249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恒星在天球上的位置可以看作静止</a:t>
            </a:r>
          </a:p>
        </p:txBody>
      </p:sp>
      <p:sp>
        <p:nvSpPr>
          <p:cNvPr id="11" name="TextBox 10"/>
          <p:cNvSpPr txBox="1"/>
          <p:nvPr/>
        </p:nvSpPr>
        <p:spPr>
          <a:xfrm>
            <a:off x="341816" y="3573016"/>
            <a:ext cx="8892480"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北半球上空看地球在逆时针转，在地球上看，太阳，月球，恒星都在做</a:t>
            </a:r>
            <a:r>
              <a:rPr lang="zh-CN" altLang="en-US" sz="2800" dirty="0">
                <a:solidFill>
                  <a:schemeClr val="bg1"/>
                </a:solidFill>
                <a:latin typeface="微软雅黑" pitchFamily="34" charset="-122"/>
                <a:ea typeface="微软雅黑" pitchFamily="34" charset="-122"/>
              </a:rPr>
              <a:t>逆时针</a:t>
            </a:r>
            <a:r>
              <a:rPr lang="zh-CN" altLang="en-US" sz="2800" dirty="0" smtClean="0">
                <a:solidFill>
                  <a:schemeClr val="bg1"/>
                </a:solidFill>
                <a:latin typeface="微软雅黑" pitchFamily="34" charset="-122"/>
                <a:ea typeface="微软雅黑" pitchFamily="34" charset="-122"/>
              </a:rPr>
              <a:t>的运动。</a:t>
            </a:r>
          </a:p>
        </p:txBody>
      </p:sp>
      <p:sp>
        <p:nvSpPr>
          <p:cNvPr id="15" name="TextBox 14"/>
          <p:cNvSpPr txBox="1"/>
          <p:nvPr/>
        </p:nvSpPr>
        <p:spPr>
          <a:xfrm>
            <a:off x="323528" y="1712868"/>
            <a:ext cx="799288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球心一定在黄道面上</a:t>
            </a:r>
          </a:p>
        </p:txBody>
      </p:sp>
      <p:sp>
        <p:nvSpPr>
          <p:cNvPr id="16" name="TextBox 15"/>
          <p:cNvSpPr txBox="1"/>
          <p:nvPr/>
        </p:nvSpPr>
        <p:spPr>
          <a:xfrm>
            <a:off x="341816" y="4419109"/>
            <a:ext cx="8064896" cy="954107"/>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子</a:t>
            </a:r>
            <a:r>
              <a:rPr lang="zh-CN" altLang="en-US" sz="2800" dirty="0">
                <a:solidFill>
                  <a:schemeClr val="bg1"/>
                </a:solidFill>
                <a:latin typeface="微软雅黑" pitchFamily="34" charset="-122"/>
                <a:ea typeface="微软雅黑" pitchFamily="34" charset="-122"/>
              </a:rPr>
              <a:t>、丑、寅、</a:t>
            </a:r>
            <a:r>
              <a:rPr lang="zh-CN" altLang="en-US" sz="2800" dirty="0">
                <a:solidFill>
                  <a:srgbClr val="FF0000"/>
                </a:solidFill>
                <a:latin typeface="微软雅黑" pitchFamily="34" charset="-122"/>
                <a:ea typeface="微软雅黑" pitchFamily="34" charset="-122"/>
              </a:rPr>
              <a:t>卯</a:t>
            </a:r>
            <a:r>
              <a:rPr lang="zh-CN" altLang="en-US" sz="2800" dirty="0">
                <a:solidFill>
                  <a:schemeClr val="bg1"/>
                </a:solidFill>
                <a:latin typeface="微软雅黑" pitchFamily="34" charset="-122"/>
                <a:ea typeface="微软雅黑" pitchFamily="34" charset="-122"/>
              </a:rPr>
              <a:t>、辰、巳、</a:t>
            </a:r>
            <a:r>
              <a:rPr lang="zh-CN" altLang="en-US" sz="2800" dirty="0">
                <a:solidFill>
                  <a:srgbClr val="FF0000"/>
                </a:solidFill>
                <a:latin typeface="微软雅黑" pitchFamily="34" charset="-122"/>
                <a:ea typeface="微软雅黑" pitchFamily="34" charset="-122"/>
              </a:rPr>
              <a:t>午</a:t>
            </a:r>
            <a:r>
              <a:rPr lang="zh-CN" altLang="en-US" sz="2800" dirty="0">
                <a:solidFill>
                  <a:schemeClr val="bg1"/>
                </a:solidFill>
                <a:latin typeface="微软雅黑" pitchFamily="34" charset="-122"/>
                <a:ea typeface="微软雅黑" pitchFamily="34" charset="-122"/>
              </a:rPr>
              <a:t>、未、申、</a:t>
            </a:r>
            <a:r>
              <a:rPr lang="zh-CN" altLang="en-US" sz="2800" dirty="0">
                <a:solidFill>
                  <a:srgbClr val="FF0000"/>
                </a:solidFill>
                <a:latin typeface="微软雅黑" pitchFamily="34" charset="-122"/>
                <a:ea typeface="微软雅黑" pitchFamily="34" charset="-122"/>
              </a:rPr>
              <a:t>酉</a:t>
            </a:r>
            <a:r>
              <a:rPr lang="zh-CN" altLang="en-US" sz="2800" dirty="0">
                <a:solidFill>
                  <a:schemeClr val="bg1"/>
                </a:solidFill>
                <a:latin typeface="微软雅黑" pitchFamily="34" charset="-122"/>
                <a:ea typeface="微软雅黑" pitchFamily="34" charset="-122"/>
              </a:rPr>
              <a:t>、戌、亥叫作十二</a:t>
            </a:r>
            <a:r>
              <a:rPr lang="zh-CN" altLang="en-US" sz="2800" dirty="0" smtClean="0">
                <a:solidFill>
                  <a:schemeClr val="bg1"/>
                </a:solidFill>
                <a:latin typeface="微软雅黑" pitchFamily="34" charset="-122"/>
                <a:ea typeface="微软雅黑" pitchFamily="34" charset="-122"/>
              </a:rPr>
              <a:t>地支。</a:t>
            </a:r>
          </a:p>
        </p:txBody>
      </p:sp>
      <p:sp>
        <p:nvSpPr>
          <p:cNvPr id="17" name="TextBox 16"/>
          <p:cNvSpPr txBox="1"/>
          <p:nvPr/>
        </p:nvSpPr>
        <p:spPr>
          <a:xfrm>
            <a:off x="295512" y="1233763"/>
            <a:ext cx="85689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地轴经过北极和南极</a:t>
            </a:r>
          </a:p>
        </p:txBody>
      </p:sp>
    </p:spTree>
    <p:extLst>
      <p:ext uri="{BB962C8B-B14F-4D97-AF65-F5344CB8AC3E}">
        <p14:creationId xmlns:p14="http://schemas.microsoft.com/office/powerpoint/2010/main" val="423539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836712" y="-10187"/>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坐标互换</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68286" y="1340768"/>
            <a:ext cx="82982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坐标变换矩阵法</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60648"/>
            <a:ext cx="4039220" cy="388319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440059"/>
            <a:ext cx="3162300" cy="1574800"/>
          </a:xfrm>
          <a:prstGeom prst="rect">
            <a:avLst/>
          </a:prstGeom>
        </p:spPr>
      </p:pic>
      <p:sp>
        <p:nvSpPr>
          <p:cNvPr id="11" name="TextBox 10"/>
          <p:cNvSpPr txBox="1"/>
          <p:nvPr/>
        </p:nvSpPr>
        <p:spPr>
          <a:xfrm>
            <a:off x="268286" y="4653136"/>
            <a:ext cx="8558958"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适用于沿逆时针度量的坐标系，沿顺时针度量需要在</a:t>
            </a:r>
            <a:r>
              <a:rPr lang="en-US" altLang="zh-CN" sz="2800" dirty="0" smtClean="0">
                <a:solidFill>
                  <a:schemeClr val="bg1"/>
                </a:solidFill>
                <a:latin typeface="微软雅黑" pitchFamily="34" charset="-122"/>
                <a:ea typeface="微软雅黑" pitchFamily="34" charset="-122"/>
              </a:rPr>
              <a:t>λ</a:t>
            </a:r>
            <a:r>
              <a:rPr lang="zh-CN" altLang="en-US" sz="2800" dirty="0" smtClean="0">
                <a:solidFill>
                  <a:schemeClr val="bg1"/>
                </a:solidFill>
                <a:latin typeface="微软雅黑" pitchFamily="34" charset="-122"/>
                <a:ea typeface="微软雅黑" pitchFamily="34" charset="-122"/>
              </a:rPr>
              <a:t>处取负号</a:t>
            </a:r>
          </a:p>
        </p:txBody>
      </p:sp>
      <p:sp>
        <p:nvSpPr>
          <p:cNvPr id="12" name="TextBox 11"/>
          <p:cNvSpPr txBox="1"/>
          <p:nvPr/>
        </p:nvSpPr>
        <p:spPr>
          <a:xfrm>
            <a:off x="774136" y="1940637"/>
            <a:ext cx="38058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假设半径为</a:t>
            </a:r>
            <a:r>
              <a:rPr lang="en-US" altLang="zh-CN" sz="2800" dirty="0" smtClean="0">
                <a:solidFill>
                  <a:schemeClr val="bg1"/>
                </a:solidFill>
                <a:latin typeface="微软雅黑" pitchFamily="34" charset="-122"/>
                <a:ea typeface="微软雅黑" pitchFamily="34" charset="-122"/>
              </a:rPr>
              <a:t>1</a:t>
            </a:r>
            <a:endParaRPr lang="zh-CN" altLang="en-US" sz="28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7325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836712" y="-10187"/>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坐标互换</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68286" y="1340768"/>
            <a:ext cx="82982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两个坐标系间的变换</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487" y="156170"/>
            <a:ext cx="3124465" cy="326447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266" y="3414643"/>
            <a:ext cx="3138686" cy="33387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88" y="1898335"/>
            <a:ext cx="4051467" cy="3518644"/>
          </a:xfrm>
          <a:prstGeom prst="rect">
            <a:avLst/>
          </a:prstGeom>
        </p:spPr>
      </p:pic>
      <p:sp>
        <p:nvSpPr>
          <p:cNvPr id="8" name="TextBox 7"/>
          <p:cNvSpPr txBox="1"/>
          <p:nvPr/>
        </p:nvSpPr>
        <p:spPr>
          <a:xfrm>
            <a:off x="268286" y="5416979"/>
            <a:ext cx="4735762"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左乘</a:t>
            </a:r>
            <a:r>
              <a:rPr lang="en-US" altLang="zh-CN" sz="2800" dirty="0" smtClean="0">
                <a:solidFill>
                  <a:schemeClr val="bg1"/>
                </a:solidFill>
                <a:latin typeface="微软雅黑" pitchFamily="34" charset="-122"/>
                <a:ea typeface="微软雅黑" pitchFamily="34" charset="-122"/>
              </a:rPr>
              <a:t>R</a:t>
            </a:r>
            <a:r>
              <a:rPr lang="zh-CN" altLang="en-US" sz="2800" dirty="0" smtClean="0">
                <a:solidFill>
                  <a:schemeClr val="bg1"/>
                </a:solidFill>
                <a:latin typeface="微软雅黑" pitchFamily="34" charset="-122"/>
                <a:ea typeface="微软雅黑" pitchFamily="34" charset="-122"/>
              </a:rPr>
              <a:t>矩阵分别绕</a:t>
            </a:r>
            <a:r>
              <a:rPr lang="en-US" altLang="zh-CN" sz="2800" dirty="0" smtClean="0">
                <a:solidFill>
                  <a:schemeClr val="bg1"/>
                </a:solidFill>
                <a:latin typeface="微软雅黑" pitchFamily="34" charset="-122"/>
                <a:ea typeface="微软雅黑" pitchFamily="34" charset="-122"/>
              </a:rPr>
              <a:t>x</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y</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轴旋转</a:t>
            </a:r>
            <a:r>
              <a:rPr lang="en-US" altLang="zh-CN" sz="2800" dirty="0" smtClean="0">
                <a:solidFill>
                  <a:schemeClr val="bg1"/>
                </a:solidFill>
                <a:latin typeface="微软雅黑" pitchFamily="34" charset="-122"/>
                <a:ea typeface="微软雅黑" pitchFamily="34" charset="-122"/>
              </a:rPr>
              <a:t>θ</a:t>
            </a:r>
            <a:r>
              <a:rPr lang="zh-CN" altLang="en-US" sz="2800" dirty="0" smtClean="0">
                <a:solidFill>
                  <a:schemeClr val="bg1"/>
                </a:solidFill>
                <a:latin typeface="微软雅黑" pitchFamily="34" charset="-122"/>
                <a:ea typeface="微软雅黑" pitchFamily="34" charset="-122"/>
              </a:rPr>
              <a:t>度</a:t>
            </a:r>
          </a:p>
        </p:txBody>
      </p:sp>
    </p:spTree>
    <p:extLst>
      <p:ext uri="{BB962C8B-B14F-4D97-AF65-F5344CB8AC3E}">
        <p14:creationId xmlns:p14="http://schemas.microsoft.com/office/powerpoint/2010/main" val="352521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836712" y="-10187"/>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坐标互换</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68286" y="1340768"/>
            <a:ext cx="829825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两个坐标系间的变换</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343" y="228968"/>
            <a:ext cx="3138686" cy="333873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788" y="1898335"/>
            <a:ext cx="4051467" cy="351864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4951" y="3789040"/>
            <a:ext cx="4953893" cy="1338388"/>
          </a:xfrm>
          <a:prstGeom prst="rect">
            <a:avLst/>
          </a:prstGeom>
        </p:spPr>
      </p:pic>
      <p:sp>
        <p:nvSpPr>
          <p:cNvPr id="9" name="TextBox 8"/>
          <p:cNvSpPr txBox="1"/>
          <p:nvPr/>
        </p:nvSpPr>
        <p:spPr>
          <a:xfrm>
            <a:off x="268286" y="5416979"/>
            <a:ext cx="887571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其中</a:t>
            </a:r>
            <a:r>
              <a:rPr lang="en-US" altLang="zh-CN" sz="2800" dirty="0" smtClean="0">
                <a:solidFill>
                  <a:schemeClr val="bg1"/>
                </a:solidFill>
                <a:latin typeface="微软雅黑" pitchFamily="34" charset="-122"/>
                <a:ea typeface="微软雅黑" pitchFamily="34" charset="-122"/>
              </a:rPr>
              <a:t>x’</a:t>
            </a:r>
            <a:r>
              <a:rPr lang="zh-CN" altLang="en-US" sz="2800" dirty="0" smtClean="0">
                <a:solidFill>
                  <a:schemeClr val="bg1"/>
                </a:solidFill>
                <a:latin typeface="微软雅黑" pitchFamily="34" charset="-122"/>
                <a:ea typeface="微软雅黑" pitchFamily="34" charset="-122"/>
              </a:rPr>
              <a:t>等为地平坐标系坐标，</a:t>
            </a:r>
            <a:r>
              <a:rPr lang="en-US" altLang="zh-CN" sz="2800" dirty="0" smtClean="0">
                <a:solidFill>
                  <a:schemeClr val="bg1"/>
                </a:solidFill>
                <a:latin typeface="微软雅黑" pitchFamily="34" charset="-122"/>
                <a:ea typeface="微软雅黑" pitchFamily="34" charset="-122"/>
              </a:rPr>
              <a:t>x</a:t>
            </a:r>
            <a:r>
              <a:rPr lang="zh-CN" altLang="en-US" sz="2800" dirty="0" smtClean="0">
                <a:solidFill>
                  <a:schemeClr val="bg1"/>
                </a:solidFill>
                <a:latin typeface="微软雅黑" pitchFamily="34" charset="-122"/>
                <a:ea typeface="微软雅黑" pitchFamily="34" charset="-122"/>
              </a:rPr>
              <a:t>等为时角坐标系坐标</a:t>
            </a:r>
          </a:p>
        </p:txBody>
      </p:sp>
      <p:sp>
        <p:nvSpPr>
          <p:cNvPr id="10" name="TextBox 9"/>
          <p:cNvSpPr txBox="1"/>
          <p:nvPr/>
        </p:nvSpPr>
        <p:spPr>
          <a:xfrm>
            <a:off x="290788" y="5940199"/>
            <a:ext cx="8385668" cy="523220"/>
          </a:xfrm>
          <a:prstGeom prst="rect">
            <a:avLst/>
          </a:prstGeom>
          <a:noFill/>
        </p:spPr>
        <p:txBody>
          <a:bodyPr wrap="square" rtlCol="0">
            <a:spAutoFit/>
          </a:bodyPr>
          <a:lstStyle/>
          <a:p>
            <a:r>
              <a:rPr lang="el-GR" altLang="zh-CN" sz="2800" dirty="0" smtClean="0">
                <a:solidFill>
                  <a:schemeClr val="bg1"/>
                </a:solidFill>
                <a:latin typeface="微软雅黑" pitchFamily="34" charset="-122"/>
                <a:ea typeface="微软雅黑" pitchFamily="34" charset="-122"/>
              </a:rPr>
              <a:t>θ1</a:t>
            </a:r>
            <a:r>
              <a:rPr lang="en-US" altLang="zh-CN" sz="2800" dirty="0" smtClean="0">
                <a:solidFill>
                  <a:schemeClr val="bg1"/>
                </a:solidFill>
                <a:latin typeface="微软雅黑" pitchFamily="34" charset="-122"/>
                <a:ea typeface="微软雅黑" pitchFamily="34" charset="-122"/>
              </a:rPr>
              <a:t> = NW=90°    </a:t>
            </a:r>
            <a:r>
              <a:rPr lang="el-GR" altLang="zh-CN" sz="2800" dirty="0" smtClean="0">
                <a:solidFill>
                  <a:schemeClr val="bg1"/>
                </a:solidFill>
                <a:latin typeface="微软雅黑" pitchFamily="34" charset="-122"/>
                <a:ea typeface="微软雅黑" pitchFamily="34" charset="-122"/>
              </a:rPr>
              <a:t>θ</a:t>
            </a:r>
            <a:r>
              <a:rPr lang="en-US" altLang="zh-CN" sz="2800" dirty="0" smtClean="0">
                <a:solidFill>
                  <a:schemeClr val="bg1"/>
                </a:solidFill>
                <a:latin typeface="微软雅黑" pitchFamily="34" charset="-122"/>
                <a:ea typeface="微软雅黑" pitchFamily="34" charset="-122"/>
              </a:rPr>
              <a:t>2 = 90°-φ    </a:t>
            </a:r>
            <a:r>
              <a:rPr lang="el-GR" altLang="zh-CN" sz="2800" dirty="0" smtClean="0">
                <a:solidFill>
                  <a:schemeClr val="bg1"/>
                </a:solidFill>
                <a:latin typeface="微软雅黑" pitchFamily="34" charset="-122"/>
                <a:ea typeface="微软雅黑" pitchFamily="34" charset="-122"/>
              </a:rPr>
              <a:t>θ</a:t>
            </a:r>
            <a:r>
              <a:rPr lang="en-US" altLang="zh-CN" sz="2800" dirty="0" smtClean="0">
                <a:solidFill>
                  <a:schemeClr val="bg1"/>
                </a:solidFill>
                <a:latin typeface="微软雅黑" pitchFamily="34" charset="-122"/>
                <a:ea typeface="微软雅黑" pitchFamily="34" charset="-122"/>
              </a:rPr>
              <a:t>3 = WQ’=270°</a:t>
            </a:r>
            <a:endParaRPr lang="zh-CN" altLang="en-US" sz="28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118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36104" y="-10187"/>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用六分仪算纬度</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179512" y="1412776"/>
            <a:ext cx="898046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已知所测星体的赤经，赤纬，和当地的时间（春分点的时角）</a:t>
            </a:r>
          </a:p>
        </p:txBody>
      </p:sp>
      <p:sp>
        <p:nvSpPr>
          <p:cNvPr id="11" name="矩形 10"/>
          <p:cNvSpPr/>
          <p:nvPr/>
        </p:nvSpPr>
        <p:spPr>
          <a:xfrm>
            <a:off x="971600" y="3304254"/>
            <a:ext cx="6623929" cy="523220"/>
          </a:xfrm>
          <a:prstGeom prst="rect">
            <a:avLst/>
          </a:prstGeom>
        </p:spPr>
        <p:txBody>
          <a:bodyPr wrap="none">
            <a:spAutoFit/>
          </a:bodyPr>
          <a:lstStyle/>
          <a:p>
            <a:r>
              <a:rPr lang="en-US" altLang="zh-CN" sz="2800" dirty="0" smtClean="0">
                <a:solidFill>
                  <a:schemeClr val="bg1"/>
                </a:solidFill>
                <a:latin typeface="微软雅黑" pitchFamily="34" charset="-122"/>
                <a:ea typeface="微软雅黑" pitchFamily="34" charset="-122"/>
              </a:rPr>
              <a:t>sin h </a:t>
            </a:r>
            <a:r>
              <a:rPr lang="es-ES" altLang="zh-CN" sz="2800" dirty="0" smtClean="0">
                <a:solidFill>
                  <a:schemeClr val="bg1"/>
                </a:solidFill>
                <a:latin typeface="微软雅黑" pitchFamily="34" charset="-122"/>
                <a:ea typeface="微软雅黑" pitchFamily="34" charset="-122"/>
              </a:rPr>
              <a:t>= </a:t>
            </a:r>
            <a:r>
              <a:rPr lang="es-ES" altLang="zh-CN" sz="2800" dirty="0">
                <a:solidFill>
                  <a:schemeClr val="bg1"/>
                </a:solidFill>
                <a:latin typeface="微软雅黑" pitchFamily="34" charset="-122"/>
                <a:ea typeface="微软雅黑" pitchFamily="34" charset="-122"/>
              </a:rPr>
              <a:t>sin φ sin δ + cos φ cos δ cos t</a:t>
            </a:r>
            <a:endParaRPr lang="zh-CN" altLang="en-US" sz="2800" dirty="0">
              <a:solidFill>
                <a:schemeClr val="bg1"/>
              </a:solidFill>
              <a:latin typeface="微软雅黑" pitchFamily="34" charset="-122"/>
              <a:ea typeface="微软雅黑" pitchFamily="34" charset="-122"/>
            </a:endParaRPr>
          </a:p>
        </p:txBody>
      </p:sp>
      <p:sp>
        <p:nvSpPr>
          <p:cNvPr id="12" name="TextBox 11"/>
          <p:cNvSpPr txBox="1"/>
          <p:nvPr/>
        </p:nvSpPr>
        <p:spPr>
          <a:xfrm>
            <a:off x="327901" y="2628493"/>
            <a:ext cx="698477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代入公式</a:t>
            </a:r>
          </a:p>
        </p:txBody>
      </p:sp>
      <p:sp>
        <p:nvSpPr>
          <p:cNvPr id="15" name="TextBox 14"/>
          <p:cNvSpPr txBox="1"/>
          <p:nvPr/>
        </p:nvSpPr>
        <p:spPr>
          <a:xfrm>
            <a:off x="327901" y="5138028"/>
            <a:ext cx="7556467"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也可直接测量北极星的高度角（有一定的误差）</a:t>
            </a:r>
          </a:p>
        </p:txBody>
      </p:sp>
    </p:spTree>
    <p:extLst>
      <p:ext uri="{BB962C8B-B14F-4D97-AF65-F5344CB8AC3E}">
        <p14:creationId xmlns:p14="http://schemas.microsoft.com/office/powerpoint/2010/main" val="2093543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404664" y="-10187"/>
            <a:ext cx="7772400" cy="1470025"/>
          </a:xfrm>
        </p:spPr>
        <p:txBody>
          <a:bodyPr>
            <a:normAutofit/>
          </a:bodyPr>
          <a:lstStyle/>
          <a:p>
            <a:r>
              <a:rPr lang="zh-CN" altLang="en-US" dirty="0" smtClean="0"/>
              <a:t>天体视运动</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179512" y="1412776"/>
            <a:ext cx="6840760"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一、周日视运动</a:t>
            </a:r>
          </a:p>
        </p:txBody>
      </p:sp>
      <p:sp>
        <p:nvSpPr>
          <p:cNvPr id="13" name="TextBox 12"/>
          <p:cNvSpPr txBox="1"/>
          <p:nvPr/>
        </p:nvSpPr>
        <p:spPr>
          <a:xfrm>
            <a:off x="179512" y="1997551"/>
            <a:ext cx="784887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东升西落</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似乎整个天球绕天轴自东向西旋转</a:t>
            </a:r>
          </a:p>
        </p:txBody>
      </p:sp>
      <p:sp>
        <p:nvSpPr>
          <p:cNvPr id="14" name="TextBox 13"/>
          <p:cNvSpPr txBox="1"/>
          <p:nvPr/>
        </p:nvSpPr>
        <p:spPr>
          <a:xfrm>
            <a:off x="179512" y="2617748"/>
            <a:ext cx="763284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周日平行圈</a:t>
            </a:r>
          </a:p>
        </p:txBody>
      </p:sp>
      <p:sp>
        <p:nvSpPr>
          <p:cNvPr id="16" name="TextBox 15"/>
          <p:cNvSpPr txBox="1"/>
          <p:nvPr/>
        </p:nvSpPr>
        <p:spPr>
          <a:xfrm>
            <a:off x="179512" y="3305601"/>
            <a:ext cx="7632848"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天顶，四方点，真地平，卯酉圈，子午圈，赤道，黄道，二分二至点的视运动如何</a:t>
            </a:r>
          </a:p>
        </p:txBody>
      </p:sp>
      <p:sp>
        <p:nvSpPr>
          <p:cNvPr id="18" name="TextBox 17"/>
          <p:cNvSpPr txBox="1"/>
          <p:nvPr/>
        </p:nvSpPr>
        <p:spPr>
          <a:xfrm>
            <a:off x="179512" y="4491117"/>
            <a:ext cx="878497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月球平均每天东移约</a:t>
            </a:r>
            <a:r>
              <a:rPr lang="en-US" altLang="zh-CN" sz="2800" dirty="0" smtClean="0">
                <a:solidFill>
                  <a:schemeClr val="bg1"/>
                </a:solidFill>
                <a:latin typeface="微软雅黑" pitchFamily="34" charset="-122"/>
                <a:ea typeface="微软雅黑" pitchFamily="34" charset="-122"/>
              </a:rPr>
              <a:t>13°</a:t>
            </a:r>
            <a:r>
              <a:rPr lang="zh-CN" altLang="en-US" sz="2800" dirty="0" smtClean="0">
                <a:solidFill>
                  <a:schemeClr val="bg1"/>
                </a:solidFill>
                <a:latin typeface="微软雅黑" pitchFamily="34" charset="-122"/>
                <a:ea typeface="微软雅黑" pitchFamily="34" charset="-122"/>
              </a:rPr>
              <a:t>（赤经），升起的时间平均每天迟</a:t>
            </a:r>
            <a:r>
              <a:rPr lang="en-US" altLang="zh-CN" sz="2800" dirty="0" smtClean="0">
                <a:solidFill>
                  <a:schemeClr val="bg1"/>
                </a:solidFill>
                <a:latin typeface="微软雅黑" pitchFamily="34" charset="-122"/>
                <a:ea typeface="微软雅黑" pitchFamily="34" charset="-122"/>
              </a:rPr>
              <a:t>50</a:t>
            </a:r>
            <a:r>
              <a:rPr lang="zh-CN" altLang="en-US" sz="2800" dirty="0" smtClean="0">
                <a:solidFill>
                  <a:schemeClr val="bg1"/>
                </a:solidFill>
                <a:latin typeface="微软雅黑" pitchFamily="34" charset="-122"/>
                <a:ea typeface="微软雅黑" pitchFamily="34" charset="-122"/>
              </a:rPr>
              <a:t>分钟左右</a:t>
            </a:r>
          </a:p>
        </p:txBody>
      </p:sp>
    </p:spTree>
    <p:extLst>
      <p:ext uri="{BB962C8B-B14F-4D97-AF65-F5344CB8AC3E}">
        <p14:creationId xmlns:p14="http://schemas.microsoft.com/office/powerpoint/2010/main" val="15138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404664" y="-10187"/>
            <a:ext cx="7772400" cy="1470025"/>
          </a:xfrm>
        </p:spPr>
        <p:txBody>
          <a:bodyPr>
            <a:normAutofit/>
          </a:bodyPr>
          <a:lstStyle/>
          <a:p>
            <a:r>
              <a:rPr lang="zh-CN" altLang="en-US" dirty="0" smtClean="0"/>
              <a:t>天体视运动</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179512" y="1412776"/>
            <a:ext cx="6840760"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一、周日视运动</a:t>
            </a:r>
          </a:p>
        </p:txBody>
      </p:sp>
      <p:sp>
        <p:nvSpPr>
          <p:cNvPr id="13" name="TextBox 12"/>
          <p:cNvSpPr txBox="1"/>
          <p:nvPr/>
        </p:nvSpPr>
        <p:spPr>
          <a:xfrm>
            <a:off x="179512" y="1997551"/>
            <a:ext cx="784887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天体的出没，中天和大距</a:t>
            </a:r>
          </a:p>
        </p:txBody>
      </p:sp>
      <p:sp>
        <p:nvSpPr>
          <p:cNvPr id="14" name="TextBox 13"/>
          <p:cNvSpPr txBox="1"/>
          <p:nvPr/>
        </p:nvSpPr>
        <p:spPr>
          <a:xfrm>
            <a:off x="179512" y="2617748"/>
            <a:ext cx="763284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出没：天体位于真地平圈上，高度为</a:t>
            </a:r>
            <a:r>
              <a:rPr lang="en-US" altLang="zh-CN" sz="2800" dirty="0" smtClean="0">
                <a:solidFill>
                  <a:schemeClr val="bg1"/>
                </a:solidFill>
                <a:latin typeface="微软雅黑" pitchFamily="34" charset="-122"/>
                <a:ea typeface="微软雅黑" pitchFamily="34" charset="-122"/>
              </a:rPr>
              <a:t>0</a:t>
            </a:r>
            <a:endParaRPr lang="zh-CN" altLang="en-US" sz="2800" dirty="0" smtClean="0">
              <a:solidFill>
                <a:schemeClr val="bg1"/>
              </a:solidFill>
              <a:latin typeface="微软雅黑" pitchFamily="34" charset="-122"/>
              <a:ea typeface="微软雅黑" pitchFamily="34" charset="-122"/>
            </a:endParaRPr>
          </a:p>
        </p:txBody>
      </p:sp>
      <p:sp>
        <p:nvSpPr>
          <p:cNvPr id="16" name="TextBox 15"/>
          <p:cNvSpPr txBox="1"/>
          <p:nvPr/>
        </p:nvSpPr>
        <p:spPr>
          <a:xfrm>
            <a:off x="179512" y="3305601"/>
            <a:ext cx="763284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中天：天体通过子午圈</a:t>
            </a:r>
          </a:p>
        </p:txBody>
      </p:sp>
      <p:sp>
        <p:nvSpPr>
          <p:cNvPr id="8" name="TextBox 7"/>
          <p:cNvSpPr txBox="1"/>
          <p:nvPr/>
        </p:nvSpPr>
        <p:spPr>
          <a:xfrm>
            <a:off x="179512" y="3987061"/>
            <a:ext cx="7632848"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大距：过地平经圈和周日平行圈的切点，东大距和西大距</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477" y="3287574"/>
            <a:ext cx="3456384" cy="330718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629" y="0"/>
            <a:ext cx="3866232" cy="4064000"/>
          </a:xfrm>
          <a:prstGeom prst="rect">
            <a:avLst/>
          </a:prstGeom>
        </p:spPr>
      </p:pic>
    </p:spTree>
    <p:extLst>
      <p:ext uri="{BB962C8B-B14F-4D97-AF65-F5344CB8AC3E}">
        <p14:creationId xmlns:p14="http://schemas.microsoft.com/office/powerpoint/2010/main" val="68378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5"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404664" y="-10187"/>
            <a:ext cx="7772400" cy="1470025"/>
          </a:xfrm>
        </p:spPr>
        <p:txBody>
          <a:bodyPr>
            <a:normAutofit/>
          </a:bodyPr>
          <a:lstStyle/>
          <a:p>
            <a:r>
              <a:rPr lang="zh-CN" altLang="en-US" dirty="0" smtClean="0"/>
              <a:t>天体视运动</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179512" y="1412776"/>
            <a:ext cx="6840760" cy="584775"/>
          </a:xfrm>
          <a:prstGeom prst="rect">
            <a:avLst/>
          </a:prstGeom>
          <a:noFill/>
        </p:spPr>
        <p:txBody>
          <a:bodyPr wrap="square" rtlCol="0">
            <a:spAutoFit/>
          </a:bodyPr>
          <a:lstStyle/>
          <a:p>
            <a:r>
              <a:rPr lang="zh-CN" altLang="en-US" sz="3200" b="1" dirty="0">
                <a:solidFill>
                  <a:schemeClr val="bg1"/>
                </a:solidFill>
                <a:latin typeface="微软雅黑" pitchFamily="34" charset="-122"/>
                <a:ea typeface="微软雅黑" pitchFamily="34" charset="-122"/>
              </a:rPr>
              <a:t>二</a:t>
            </a:r>
            <a:r>
              <a:rPr lang="zh-CN" altLang="en-US" sz="3200" b="1" dirty="0" smtClean="0">
                <a:solidFill>
                  <a:schemeClr val="bg1"/>
                </a:solidFill>
                <a:latin typeface="微软雅黑" pitchFamily="34" charset="-122"/>
                <a:ea typeface="微软雅黑" pitchFamily="34" charset="-122"/>
              </a:rPr>
              <a:t>、周年视运动</a:t>
            </a:r>
          </a:p>
        </p:txBody>
      </p:sp>
      <p:sp>
        <p:nvSpPr>
          <p:cNvPr id="13" name="TextBox 12"/>
          <p:cNvSpPr txBox="1"/>
          <p:nvPr/>
        </p:nvSpPr>
        <p:spPr>
          <a:xfrm>
            <a:off x="179512" y="1997551"/>
            <a:ext cx="7848872"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每天同一时刻星空景象在不同日子里不同，变化周期为一年</a:t>
            </a:r>
          </a:p>
        </p:txBody>
      </p:sp>
      <p:sp>
        <p:nvSpPr>
          <p:cNvPr id="3" name="TextBox 2"/>
          <p:cNvSpPr txBox="1"/>
          <p:nvPr/>
        </p:nvSpPr>
        <p:spPr>
          <a:xfrm>
            <a:off x="179512" y="3140968"/>
            <a:ext cx="770485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西边的星座不断消失，东边的星座不断出现</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地球公转的反映</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3625327"/>
            <a:ext cx="2916324" cy="3107667"/>
          </a:xfrm>
          <a:prstGeom prst="rect">
            <a:avLst/>
          </a:prstGeom>
        </p:spPr>
      </p:pic>
      <p:sp>
        <p:nvSpPr>
          <p:cNvPr id="6" name="TextBox 5"/>
          <p:cNvSpPr txBox="1"/>
          <p:nvPr/>
        </p:nvSpPr>
        <p:spPr>
          <a:xfrm>
            <a:off x="179512" y="4221088"/>
            <a:ext cx="57606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太阳周年视运动</a:t>
            </a:r>
          </a:p>
        </p:txBody>
      </p:sp>
    </p:spTree>
    <p:extLst>
      <p:ext uri="{BB962C8B-B14F-4D97-AF65-F5344CB8AC3E}">
        <p14:creationId xmlns:p14="http://schemas.microsoft.com/office/powerpoint/2010/main" val="3325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64704"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时间系统</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91496" y="2539401"/>
            <a:ext cx="8712968"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恒星年：以天球上固定的点为参照物，以太阳和某一个恒星相邻两次重合所需的时间。是地球绕太阳一周实际需要的时间。</a:t>
            </a:r>
          </a:p>
        </p:txBody>
      </p:sp>
      <p:sp>
        <p:nvSpPr>
          <p:cNvPr id="17" name="TextBox 16"/>
          <p:cNvSpPr txBox="1"/>
          <p:nvPr/>
        </p:nvSpPr>
        <p:spPr>
          <a:xfrm>
            <a:off x="251520" y="1124744"/>
            <a:ext cx="8424936"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太阳年（回归年</a:t>
            </a:r>
            <a:r>
              <a:rPr lang="zh-CN" altLang="en-US" sz="2800" dirty="0">
                <a:solidFill>
                  <a:schemeClr val="bg1"/>
                </a:solidFill>
                <a:latin typeface="微软雅黑" pitchFamily="34" charset="-122"/>
                <a:ea typeface="微软雅黑" pitchFamily="34" charset="-122"/>
              </a:rPr>
              <a:t>）：以太阳为参照物，地球围绕太阳旋转一周所需要的</a:t>
            </a:r>
            <a:r>
              <a:rPr lang="zh-CN" altLang="en-US" sz="2800" dirty="0" smtClean="0">
                <a:solidFill>
                  <a:schemeClr val="bg1"/>
                </a:solidFill>
                <a:latin typeface="微软雅黑" pitchFamily="34" charset="-122"/>
                <a:ea typeface="微软雅黑" pitchFamily="34" charset="-122"/>
              </a:rPr>
              <a:t>时间。太阳中心两次经过春分点的时间规定为一年。</a:t>
            </a:r>
          </a:p>
        </p:txBody>
      </p:sp>
      <p:sp>
        <p:nvSpPr>
          <p:cNvPr id="4" name="TextBox 3"/>
          <p:cNvSpPr txBox="1"/>
          <p:nvPr/>
        </p:nvSpPr>
        <p:spPr>
          <a:xfrm>
            <a:off x="313220" y="4077072"/>
            <a:ext cx="8533536"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恒星年与回归年的时间差为岁差</a:t>
            </a:r>
          </a:p>
        </p:txBody>
      </p:sp>
      <p:sp>
        <p:nvSpPr>
          <p:cNvPr id="5" name="TextBox 4"/>
          <p:cNvSpPr txBox="1"/>
          <p:nvPr/>
        </p:nvSpPr>
        <p:spPr>
          <a:xfrm>
            <a:off x="323528" y="4869160"/>
            <a:ext cx="807520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原因是地球自转轴的不断变化，引起黄道面位置的变化，使春分点的位移</a:t>
            </a:r>
          </a:p>
        </p:txBody>
      </p:sp>
    </p:spTree>
    <p:extLst>
      <p:ext uri="{BB962C8B-B14F-4D97-AF65-F5344CB8AC3E}">
        <p14:creationId xmlns:p14="http://schemas.microsoft.com/office/powerpoint/2010/main" val="22869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64704"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时间系统</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23504" y="3193811"/>
            <a:ext cx="8712968"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恒星日：地球自转一周实际需要的时间，以春分点为基准，比太阳日约短</a:t>
            </a:r>
            <a:r>
              <a:rPr lang="en-US" altLang="zh-CN" sz="2800" dirty="0" smtClean="0">
                <a:solidFill>
                  <a:schemeClr val="bg1"/>
                </a:solidFill>
                <a:latin typeface="微软雅黑" pitchFamily="34" charset="-122"/>
                <a:ea typeface="微软雅黑" pitchFamily="34" charset="-122"/>
              </a:rPr>
              <a:t>3</a:t>
            </a:r>
            <a:r>
              <a:rPr lang="zh-CN" altLang="en-US" sz="2800" dirty="0" smtClean="0">
                <a:solidFill>
                  <a:schemeClr val="bg1"/>
                </a:solidFill>
                <a:latin typeface="微软雅黑" pitchFamily="34" charset="-122"/>
                <a:ea typeface="微软雅黑" pitchFamily="34" charset="-122"/>
              </a:rPr>
              <a:t>分</a:t>
            </a:r>
            <a:r>
              <a:rPr lang="en-US" altLang="zh-CN" sz="2800" dirty="0" smtClean="0">
                <a:solidFill>
                  <a:schemeClr val="bg1"/>
                </a:solidFill>
                <a:latin typeface="微软雅黑" pitchFamily="34" charset="-122"/>
                <a:ea typeface="微软雅黑" pitchFamily="34" charset="-122"/>
              </a:rPr>
              <a:t>56</a:t>
            </a:r>
            <a:r>
              <a:rPr lang="zh-CN" altLang="en-US" sz="2800" dirty="0" smtClean="0">
                <a:solidFill>
                  <a:schemeClr val="bg1"/>
                </a:solidFill>
                <a:latin typeface="微软雅黑" pitchFamily="34" charset="-122"/>
                <a:ea typeface="微软雅黑" pitchFamily="34" charset="-122"/>
              </a:rPr>
              <a:t>秒</a:t>
            </a:r>
          </a:p>
        </p:txBody>
      </p:sp>
      <p:sp>
        <p:nvSpPr>
          <p:cNvPr id="17" name="TextBox 16"/>
          <p:cNvSpPr txBox="1"/>
          <p:nvPr/>
        </p:nvSpPr>
        <p:spPr>
          <a:xfrm>
            <a:off x="251520" y="1124744"/>
            <a:ext cx="75608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真太阳日：太阳连续两次上中天的间隔</a:t>
            </a:r>
          </a:p>
        </p:txBody>
      </p:sp>
      <p:sp>
        <p:nvSpPr>
          <p:cNvPr id="18" name="TextBox 17"/>
          <p:cNvSpPr txBox="1"/>
          <p:nvPr/>
        </p:nvSpPr>
        <p:spPr>
          <a:xfrm>
            <a:off x="251520" y="1628800"/>
            <a:ext cx="8244408"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平太阳</a:t>
            </a:r>
            <a:r>
              <a:rPr lang="zh-CN" altLang="en-US" sz="2800" dirty="0">
                <a:solidFill>
                  <a:schemeClr val="bg1"/>
                </a:solidFill>
                <a:latin typeface="微软雅黑" pitchFamily="34" charset="-122"/>
                <a:ea typeface="微软雅黑" pitchFamily="34" charset="-122"/>
              </a:rPr>
              <a:t>日</a:t>
            </a:r>
            <a:r>
              <a:rPr lang="zh-CN" altLang="en-US" sz="2800" dirty="0" smtClean="0">
                <a:solidFill>
                  <a:schemeClr val="bg1"/>
                </a:solidFill>
                <a:latin typeface="微软雅黑" pitchFamily="34" charset="-122"/>
                <a:ea typeface="微软雅黑" pitchFamily="34" charset="-122"/>
              </a:rPr>
              <a:t>：假定太阳在天赤道上匀速运动，速度为黄道上太阳的平均速度，连续两次上中天的间隔，定为一天，规定为</a:t>
            </a:r>
            <a:r>
              <a:rPr lang="en-US" altLang="zh-CN" sz="2800" dirty="0" smtClean="0">
                <a:solidFill>
                  <a:schemeClr val="bg1"/>
                </a:solidFill>
                <a:latin typeface="微软雅黑" pitchFamily="34" charset="-122"/>
                <a:ea typeface="微软雅黑" pitchFamily="34" charset="-122"/>
              </a:rPr>
              <a:t>24</a:t>
            </a:r>
            <a:r>
              <a:rPr lang="zh-CN" altLang="en-US" sz="2800" dirty="0" smtClean="0">
                <a:solidFill>
                  <a:schemeClr val="bg1"/>
                </a:solidFill>
                <a:latin typeface="微软雅黑" pitchFamily="34" charset="-122"/>
                <a:ea typeface="微软雅黑" pitchFamily="34" charset="-122"/>
              </a:rPr>
              <a:t>小时，一小时等于</a:t>
            </a:r>
            <a:r>
              <a:rPr lang="en-US" altLang="zh-CN" sz="2800" dirty="0" smtClean="0">
                <a:solidFill>
                  <a:schemeClr val="bg1"/>
                </a:solidFill>
                <a:latin typeface="微软雅黑" pitchFamily="34" charset="-122"/>
                <a:ea typeface="微软雅黑" pitchFamily="34" charset="-122"/>
              </a:rPr>
              <a:t>60</a:t>
            </a:r>
            <a:r>
              <a:rPr lang="zh-CN" altLang="en-US" sz="2800" dirty="0" smtClean="0">
                <a:solidFill>
                  <a:schemeClr val="bg1"/>
                </a:solidFill>
                <a:latin typeface="微软雅黑" pitchFamily="34" charset="-122"/>
                <a:ea typeface="微软雅黑" pitchFamily="34" charset="-122"/>
              </a:rPr>
              <a:t>分。</a:t>
            </a:r>
          </a:p>
        </p:txBody>
      </p:sp>
      <p:sp>
        <p:nvSpPr>
          <p:cNvPr id="4" name="TextBox 3"/>
          <p:cNvSpPr txBox="1"/>
          <p:nvPr/>
        </p:nvSpPr>
        <p:spPr>
          <a:xfrm>
            <a:off x="251520" y="4653136"/>
            <a:ext cx="8684952"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规定</a:t>
            </a:r>
            <a:r>
              <a:rPr lang="zh-CN" altLang="en-US" sz="2800" dirty="0" smtClean="0">
                <a:solidFill>
                  <a:schemeClr val="bg1"/>
                </a:solidFill>
                <a:latin typeface="微软雅黑" pitchFamily="34" charset="-122"/>
                <a:ea typeface="微软雅黑" pitchFamily="34" charset="-122"/>
              </a:rPr>
              <a:t>一回归年为</a:t>
            </a:r>
            <a:r>
              <a:rPr lang="en-US" altLang="zh-CN" sz="2800" dirty="0" smtClean="0">
                <a:solidFill>
                  <a:schemeClr val="bg1"/>
                </a:solidFill>
                <a:latin typeface="微软雅黑" pitchFamily="34" charset="-122"/>
                <a:ea typeface="微软雅黑" pitchFamily="34" charset="-122"/>
              </a:rPr>
              <a:t>365</a:t>
            </a:r>
            <a:r>
              <a:rPr lang="zh-CN" altLang="en-US" sz="2800" dirty="0" smtClean="0">
                <a:solidFill>
                  <a:schemeClr val="bg1"/>
                </a:solidFill>
                <a:latin typeface="微软雅黑" pitchFamily="34" charset="-122"/>
                <a:ea typeface="微软雅黑" pitchFamily="34" charset="-122"/>
              </a:rPr>
              <a:t>天</a:t>
            </a:r>
            <a:r>
              <a:rPr lang="en-US" altLang="zh-CN" sz="2800" dirty="0" smtClean="0">
                <a:solidFill>
                  <a:schemeClr val="bg1"/>
                </a:solidFill>
                <a:latin typeface="微软雅黑" pitchFamily="34" charset="-122"/>
                <a:ea typeface="微软雅黑" pitchFamily="34" charset="-122"/>
              </a:rPr>
              <a:t>5</a:t>
            </a:r>
            <a:r>
              <a:rPr lang="zh-CN" altLang="en-US" sz="2800" dirty="0" smtClean="0">
                <a:solidFill>
                  <a:schemeClr val="bg1"/>
                </a:solidFill>
                <a:latin typeface="微软雅黑" pitchFamily="34" charset="-122"/>
                <a:ea typeface="微软雅黑" pitchFamily="34" charset="-122"/>
              </a:rPr>
              <a:t>小时</a:t>
            </a:r>
            <a:r>
              <a:rPr lang="en-US" altLang="zh-CN" sz="2800" dirty="0" smtClean="0">
                <a:solidFill>
                  <a:schemeClr val="bg1"/>
                </a:solidFill>
                <a:latin typeface="微软雅黑" pitchFamily="34" charset="-122"/>
                <a:ea typeface="微软雅黑" pitchFamily="34" charset="-122"/>
              </a:rPr>
              <a:t>48</a:t>
            </a:r>
            <a:r>
              <a:rPr lang="zh-CN" altLang="en-US" sz="2800" dirty="0" smtClean="0">
                <a:solidFill>
                  <a:schemeClr val="bg1"/>
                </a:solidFill>
                <a:latin typeface="微软雅黑" pitchFamily="34" charset="-122"/>
                <a:ea typeface="微软雅黑" pitchFamily="34" charset="-122"/>
              </a:rPr>
              <a:t>分</a:t>
            </a:r>
            <a:r>
              <a:rPr lang="en-US" altLang="zh-CN" sz="2800" dirty="0" smtClean="0">
                <a:solidFill>
                  <a:schemeClr val="bg1"/>
                </a:solidFill>
                <a:latin typeface="微软雅黑" pitchFamily="34" charset="-122"/>
                <a:ea typeface="微软雅黑" pitchFamily="34" charset="-122"/>
              </a:rPr>
              <a:t>46</a:t>
            </a:r>
            <a:r>
              <a:rPr lang="zh-CN" altLang="en-US" sz="2800" dirty="0" smtClean="0">
                <a:solidFill>
                  <a:schemeClr val="bg1"/>
                </a:solidFill>
                <a:latin typeface="微软雅黑" pitchFamily="34" charset="-122"/>
                <a:ea typeface="微软雅黑" pitchFamily="34" charset="-122"/>
              </a:rPr>
              <a:t>秒（平均值）</a:t>
            </a:r>
          </a:p>
        </p:txBody>
      </p:sp>
      <p:sp>
        <p:nvSpPr>
          <p:cNvPr id="14" name="TextBox 13"/>
          <p:cNvSpPr txBox="1"/>
          <p:nvPr/>
        </p:nvSpPr>
        <p:spPr>
          <a:xfrm>
            <a:off x="251520" y="4273932"/>
            <a:ext cx="820891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规定一恒星日为</a:t>
            </a:r>
            <a:r>
              <a:rPr lang="en-US" altLang="zh-CN" sz="2800" dirty="0" smtClean="0">
                <a:solidFill>
                  <a:schemeClr val="bg1"/>
                </a:solidFill>
                <a:latin typeface="微软雅黑" pitchFamily="34" charset="-122"/>
                <a:ea typeface="微软雅黑" pitchFamily="34" charset="-122"/>
              </a:rPr>
              <a:t>24</a:t>
            </a:r>
            <a:r>
              <a:rPr lang="zh-CN" altLang="en-US" sz="2800" dirty="0" smtClean="0">
                <a:solidFill>
                  <a:schemeClr val="bg1"/>
                </a:solidFill>
                <a:latin typeface="微软雅黑" pitchFamily="34" charset="-122"/>
                <a:ea typeface="微软雅黑" pitchFamily="34" charset="-122"/>
              </a:rPr>
              <a:t>恒星小时</a:t>
            </a:r>
          </a:p>
        </p:txBody>
      </p:sp>
      <p:sp>
        <p:nvSpPr>
          <p:cNvPr id="16" name="TextBox 15"/>
          <p:cNvSpPr txBox="1"/>
          <p:nvPr/>
        </p:nvSpPr>
        <p:spPr>
          <a:xfrm>
            <a:off x="237568" y="5066020"/>
            <a:ext cx="8684952"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恒星年</a:t>
            </a:r>
            <a:r>
              <a:rPr lang="zh-CN" altLang="en-US" sz="2800" dirty="0" smtClean="0">
                <a:solidFill>
                  <a:schemeClr val="bg1"/>
                </a:solidFill>
                <a:latin typeface="微软雅黑" pitchFamily="34" charset="-122"/>
                <a:ea typeface="微软雅黑" pitchFamily="34" charset="-122"/>
              </a:rPr>
              <a:t>为</a:t>
            </a:r>
            <a:r>
              <a:rPr lang="en-US" altLang="zh-CN" sz="2800" dirty="0" smtClean="0">
                <a:solidFill>
                  <a:schemeClr val="bg1"/>
                </a:solidFill>
                <a:latin typeface="微软雅黑" pitchFamily="34" charset="-122"/>
                <a:ea typeface="微软雅黑" pitchFamily="34" charset="-122"/>
              </a:rPr>
              <a:t>365</a:t>
            </a:r>
            <a:r>
              <a:rPr lang="zh-CN" altLang="en-US" sz="2800" dirty="0" smtClean="0">
                <a:solidFill>
                  <a:schemeClr val="bg1"/>
                </a:solidFill>
                <a:latin typeface="微软雅黑" pitchFamily="34" charset="-122"/>
                <a:ea typeface="微软雅黑" pitchFamily="34" charset="-122"/>
              </a:rPr>
              <a:t>天</a:t>
            </a:r>
            <a:r>
              <a:rPr lang="en-US" altLang="zh-CN" sz="2800" dirty="0">
                <a:solidFill>
                  <a:schemeClr val="bg1"/>
                </a:solidFill>
                <a:latin typeface="微软雅黑" pitchFamily="34" charset="-122"/>
                <a:ea typeface="微软雅黑" pitchFamily="34" charset="-122"/>
              </a:rPr>
              <a:t>6</a:t>
            </a:r>
            <a:r>
              <a:rPr lang="zh-CN" altLang="en-US" sz="2800" dirty="0" smtClean="0">
                <a:solidFill>
                  <a:schemeClr val="bg1"/>
                </a:solidFill>
                <a:latin typeface="微软雅黑" pitchFamily="34" charset="-122"/>
                <a:ea typeface="微软雅黑" pitchFamily="34" charset="-122"/>
              </a:rPr>
              <a:t>小时</a:t>
            </a:r>
            <a:r>
              <a:rPr lang="en-US" altLang="zh-CN" sz="2800" dirty="0">
                <a:solidFill>
                  <a:schemeClr val="bg1"/>
                </a:solidFill>
                <a:latin typeface="微软雅黑" pitchFamily="34" charset="-122"/>
                <a:ea typeface="微软雅黑" pitchFamily="34" charset="-122"/>
              </a:rPr>
              <a:t>9</a:t>
            </a:r>
            <a:r>
              <a:rPr lang="zh-CN" altLang="en-US" sz="2800" dirty="0" smtClean="0">
                <a:solidFill>
                  <a:schemeClr val="bg1"/>
                </a:solidFill>
                <a:latin typeface="微软雅黑" pitchFamily="34" charset="-122"/>
                <a:ea typeface="微软雅黑" pitchFamily="34" charset="-122"/>
              </a:rPr>
              <a:t>分</a:t>
            </a:r>
            <a:r>
              <a:rPr lang="en-US" altLang="zh-CN" sz="2800" dirty="0" smtClean="0">
                <a:solidFill>
                  <a:schemeClr val="bg1"/>
                </a:solidFill>
                <a:latin typeface="微软雅黑" pitchFamily="34" charset="-122"/>
                <a:ea typeface="微软雅黑" pitchFamily="34" charset="-122"/>
              </a:rPr>
              <a:t>10</a:t>
            </a:r>
            <a:r>
              <a:rPr lang="zh-CN" altLang="en-US" sz="2800" dirty="0" smtClean="0">
                <a:solidFill>
                  <a:schemeClr val="bg1"/>
                </a:solidFill>
                <a:latin typeface="微软雅黑" pitchFamily="34" charset="-122"/>
                <a:ea typeface="微软雅黑" pitchFamily="34" charset="-122"/>
              </a:rPr>
              <a:t>秒，长于回归年</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930" y="184840"/>
            <a:ext cx="4109814" cy="6017942"/>
          </a:xfrm>
          <a:prstGeom prst="rect">
            <a:avLst/>
          </a:prstGeom>
        </p:spPr>
      </p:pic>
    </p:spTree>
    <p:extLst>
      <p:ext uri="{BB962C8B-B14F-4D97-AF65-F5344CB8AC3E}">
        <p14:creationId xmlns:p14="http://schemas.microsoft.com/office/powerpoint/2010/main" val="34418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4" grpId="0"/>
      <p:bldP spid="14"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64704" y="-171399"/>
            <a:ext cx="7772400" cy="1470025"/>
          </a:xfrm>
        </p:spPr>
        <p:txBody>
          <a:bodyPr>
            <a:normAutofit/>
          </a:bodyPr>
          <a:lstStyle/>
          <a:p>
            <a:r>
              <a:rPr lang="zh-CN" altLang="en-US" sz="7200" b="1" dirty="0" smtClean="0">
                <a:solidFill>
                  <a:schemeClr val="bg1"/>
                </a:solidFill>
                <a:latin typeface="微软雅黑" pitchFamily="34" charset="-122"/>
                <a:ea typeface="微软雅黑" pitchFamily="34" charset="-122"/>
              </a:rPr>
              <a:t>时间系统</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51520" y="3193812"/>
            <a:ext cx="871296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恒星时：以恒星日为标准的时间系统</a:t>
            </a:r>
          </a:p>
        </p:txBody>
      </p:sp>
      <p:sp>
        <p:nvSpPr>
          <p:cNvPr id="8" name="TextBox 7"/>
          <p:cNvSpPr txBox="1"/>
          <p:nvPr/>
        </p:nvSpPr>
        <p:spPr>
          <a:xfrm>
            <a:off x="899592" y="3573016"/>
            <a:ext cx="75608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真恒星时：考虑地球自转不均匀</a:t>
            </a:r>
          </a:p>
        </p:txBody>
      </p:sp>
      <p:sp>
        <p:nvSpPr>
          <p:cNvPr id="13" name="TextBox 12"/>
          <p:cNvSpPr txBox="1"/>
          <p:nvPr/>
        </p:nvSpPr>
        <p:spPr>
          <a:xfrm>
            <a:off x="899592" y="3985900"/>
            <a:ext cx="7560840" cy="523220"/>
          </a:xfrm>
          <a:prstGeom prst="rect">
            <a:avLst/>
          </a:prstGeom>
          <a:noFill/>
        </p:spPr>
        <p:txBody>
          <a:bodyPr wrap="square" rtlCol="0">
            <a:spAutoFit/>
          </a:bodyPr>
          <a:lstStyle/>
          <a:p>
            <a:r>
              <a:rPr lang="zh-CN" altLang="en-US" sz="2800" dirty="0">
                <a:solidFill>
                  <a:schemeClr val="bg1"/>
                </a:solidFill>
                <a:latin typeface="微软雅黑" pitchFamily="34" charset="-122"/>
                <a:ea typeface="微软雅黑" pitchFamily="34" charset="-122"/>
              </a:rPr>
              <a:t>平</a:t>
            </a:r>
            <a:r>
              <a:rPr lang="zh-CN" altLang="en-US" sz="2800" dirty="0" smtClean="0">
                <a:solidFill>
                  <a:schemeClr val="bg1"/>
                </a:solidFill>
                <a:latin typeface="微软雅黑" pitchFamily="34" charset="-122"/>
                <a:ea typeface="微软雅黑" pitchFamily="34" charset="-122"/>
              </a:rPr>
              <a:t>恒星时：不考虑地球自转不均匀</a:t>
            </a:r>
          </a:p>
        </p:txBody>
      </p:sp>
      <p:sp>
        <p:nvSpPr>
          <p:cNvPr id="15" name="TextBox 14"/>
          <p:cNvSpPr txBox="1"/>
          <p:nvPr/>
        </p:nvSpPr>
        <p:spPr>
          <a:xfrm>
            <a:off x="251520" y="1052736"/>
            <a:ext cx="820891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太阳时：以太阳日为标准的时间系统</a:t>
            </a:r>
          </a:p>
        </p:txBody>
      </p:sp>
      <p:sp>
        <p:nvSpPr>
          <p:cNvPr id="17" name="TextBox 16"/>
          <p:cNvSpPr txBox="1"/>
          <p:nvPr/>
        </p:nvSpPr>
        <p:spPr>
          <a:xfrm>
            <a:off x="899592" y="1484784"/>
            <a:ext cx="756084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真太阳时：以真太阳日为标准，日晷，回归年</a:t>
            </a:r>
          </a:p>
        </p:txBody>
      </p:sp>
      <p:sp>
        <p:nvSpPr>
          <p:cNvPr id="18" name="TextBox 17"/>
          <p:cNvSpPr txBox="1"/>
          <p:nvPr/>
        </p:nvSpPr>
        <p:spPr>
          <a:xfrm>
            <a:off x="792088" y="1878504"/>
            <a:ext cx="889248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 平太阳时：以平太阳日为标准，钟表，恒星年</a:t>
            </a:r>
          </a:p>
        </p:txBody>
      </p:sp>
    </p:spTree>
    <p:extLst>
      <p:ext uri="{BB962C8B-B14F-4D97-AF65-F5344CB8AC3E}">
        <p14:creationId xmlns:p14="http://schemas.microsoft.com/office/powerpoint/2010/main" val="28563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3" grpId="0"/>
      <p:bldP spid="15"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188640" y="1"/>
            <a:ext cx="7772400" cy="1470025"/>
          </a:xfrm>
        </p:spPr>
        <p:txBody>
          <a:bodyPr>
            <a:normAutofit/>
          </a:bodyPr>
          <a:lstStyle/>
          <a:p>
            <a:r>
              <a:rPr lang="zh-CN" altLang="en-US" sz="6600" b="1" dirty="0" smtClean="0">
                <a:solidFill>
                  <a:schemeClr val="bg1"/>
                </a:solidFill>
                <a:latin typeface="微软雅黑" pitchFamily="34" charset="-122"/>
                <a:ea typeface="微软雅黑" pitchFamily="34" charset="-122"/>
              </a:rPr>
              <a:t>常见的坐标系</a:t>
            </a:r>
            <a:endParaRPr lang="zh-CN" altLang="en-US" sz="6600" b="1"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91" y="2572492"/>
            <a:ext cx="2292846" cy="1910705"/>
          </a:xfrm>
          <a:prstGeom prst="rect">
            <a:avLst/>
          </a:prstGeom>
        </p:spPr>
      </p:pic>
      <p:sp>
        <p:nvSpPr>
          <p:cNvPr id="5" name="TextBox 4"/>
          <p:cNvSpPr txBox="1"/>
          <p:nvPr/>
        </p:nvSpPr>
        <p:spPr>
          <a:xfrm>
            <a:off x="890847" y="4600685"/>
            <a:ext cx="1656184"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 x , y ) </a:t>
            </a:r>
            <a:endParaRPr lang="zh-CN" altLang="en-US" sz="2800" dirty="0">
              <a:solidFill>
                <a:schemeClr val="bg1"/>
              </a:solidFill>
              <a:latin typeface="微软雅黑" pitchFamily="34" charset="-122"/>
              <a:ea typeface="微软雅黑"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525" y="2450833"/>
            <a:ext cx="2304256" cy="2108395"/>
          </a:xfrm>
          <a:prstGeom prst="rect">
            <a:avLst/>
          </a:prstGeom>
        </p:spPr>
      </p:pic>
      <p:sp>
        <p:nvSpPr>
          <p:cNvPr id="7" name="TextBox 6"/>
          <p:cNvSpPr txBox="1"/>
          <p:nvPr/>
        </p:nvSpPr>
        <p:spPr>
          <a:xfrm>
            <a:off x="3834589" y="4577875"/>
            <a:ext cx="1728192"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 θ , r )</a:t>
            </a:r>
            <a:endParaRPr lang="zh-CN" altLang="en-US" sz="2800" dirty="0">
              <a:solidFill>
                <a:schemeClr val="bg1"/>
              </a:solidFill>
              <a:latin typeface="微软雅黑" pitchFamily="34" charset="-122"/>
              <a:ea typeface="微软雅黑" pitchFamily="34" charset="-122"/>
            </a:endParaRPr>
          </a:p>
        </p:txBody>
      </p:sp>
      <p:pic>
        <p:nvPicPr>
          <p:cNvPr id="2050" name="Picture 2" descr="F:\文章\星空内训（更新）\部门内训（更新）\地理坐标.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0268" y="2435605"/>
            <a:ext cx="2160240" cy="21388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84168" y="4581128"/>
            <a:ext cx="2664296" cy="523220"/>
          </a:xfrm>
          <a:prstGeom prst="rect">
            <a:avLst/>
          </a:prstGeom>
          <a:noFill/>
        </p:spPr>
        <p:txBody>
          <a:bodyPr wrap="square" rtlCol="0">
            <a:spAutoFit/>
          </a:bodyPr>
          <a:lstStyle/>
          <a:p>
            <a:r>
              <a:rPr lang="en-US" altLang="zh-CN" sz="2800" dirty="0" smtClean="0">
                <a:solidFill>
                  <a:schemeClr val="bg1"/>
                </a:solidFill>
                <a:latin typeface="微软雅黑" pitchFamily="34" charset="-122"/>
                <a:ea typeface="微软雅黑" pitchFamily="34" charset="-122"/>
              </a:rPr>
              <a:t>(120.2E ,30.3N)</a:t>
            </a:r>
            <a:endParaRPr lang="zh-CN" altLang="en-US" sz="2800" dirty="0" smtClean="0">
              <a:solidFill>
                <a:schemeClr val="bg1"/>
              </a:solidFill>
              <a:latin typeface="微软雅黑" pitchFamily="34" charset="-122"/>
              <a:ea typeface="微软雅黑" pitchFamily="34" charset="-122"/>
            </a:endParaRPr>
          </a:p>
        </p:txBody>
      </p:sp>
      <p:sp>
        <p:nvSpPr>
          <p:cNvPr id="4" name="TextBox 3"/>
          <p:cNvSpPr txBox="1"/>
          <p:nvPr/>
        </p:nvSpPr>
        <p:spPr>
          <a:xfrm>
            <a:off x="389743" y="5301208"/>
            <a:ext cx="5328592"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两个坐标可以确定面上的一点</a:t>
            </a:r>
          </a:p>
        </p:txBody>
      </p:sp>
      <p:sp>
        <p:nvSpPr>
          <p:cNvPr id="9" name="TextBox 8"/>
          <p:cNvSpPr txBox="1"/>
          <p:nvPr/>
        </p:nvSpPr>
        <p:spPr>
          <a:xfrm>
            <a:off x="386791" y="5824428"/>
            <a:ext cx="8505689"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一个坐标系需要有一个原点，两条轴和相应的正方向</a:t>
            </a:r>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4"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93788" y="2204865"/>
            <a:ext cx="7772400" cy="1470025"/>
          </a:xfrm>
        </p:spPr>
        <p:txBody>
          <a:bodyPr>
            <a:normAutofit/>
          </a:bodyPr>
          <a:lstStyle/>
          <a:p>
            <a:r>
              <a:rPr lang="zh-CN" altLang="en-US" sz="8000" b="1" dirty="0" smtClean="0">
                <a:solidFill>
                  <a:schemeClr val="bg1"/>
                </a:solidFill>
                <a:latin typeface="微软雅黑" pitchFamily="34" charset="-122"/>
                <a:ea typeface="微软雅黑" pitchFamily="34" charset="-122"/>
              </a:rPr>
              <a:t>谢谢学习</a:t>
            </a:r>
            <a:endParaRPr lang="zh-CN" altLang="en-US" sz="8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29876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332656" y="-10186"/>
            <a:ext cx="7772400" cy="1470025"/>
          </a:xfrm>
        </p:spPr>
        <p:txBody>
          <a:bodyPr>
            <a:normAutofit/>
          </a:bodyPr>
          <a:lstStyle/>
          <a:p>
            <a:r>
              <a:rPr lang="zh-CN" altLang="en-US" dirty="0" smtClean="0"/>
              <a:t>地理坐标系</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179512" y="1473151"/>
            <a:ext cx="820891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地轴：不考虑公转时地球内一连串不动的点的连线。</a:t>
            </a:r>
            <a:endParaRPr lang="en-US" altLang="zh-CN" sz="2800" dirty="0" smtClean="0">
              <a:solidFill>
                <a:schemeClr val="bg1"/>
              </a:solidFill>
              <a:latin typeface="微软雅黑" pitchFamily="34" charset="-122"/>
              <a:ea typeface="微软雅黑" pitchFamily="34" charset="-122"/>
            </a:endParaRPr>
          </a:p>
        </p:txBody>
      </p:sp>
      <p:sp>
        <p:nvSpPr>
          <p:cNvPr id="4" name="TextBox 3"/>
          <p:cNvSpPr txBox="1"/>
          <p:nvPr/>
        </p:nvSpPr>
        <p:spPr>
          <a:xfrm>
            <a:off x="179512" y="3040037"/>
            <a:ext cx="8064896"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赤道：垂直于地轴，且通过球心的平面与地表相割而成的圆。规定纬度为</a:t>
            </a:r>
            <a:r>
              <a:rPr lang="en-US" altLang="zh-CN" sz="2800" dirty="0" smtClean="0">
                <a:solidFill>
                  <a:schemeClr val="bg1"/>
                </a:solidFill>
                <a:latin typeface="微软雅黑" pitchFamily="34" charset="-122"/>
                <a:ea typeface="微软雅黑" pitchFamily="34" charset="-122"/>
              </a:rPr>
              <a:t>0°</a:t>
            </a:r>
          </a:p>
        </p:txBody>
      </p:sp>
      <p:sp>
        <p:nvSpPr>
          <p:cNvPr id="5" name="TextBox 4"/>
          <p:cNvSpPr txBox="1"/>
          <p:nvPr/>
        </p:nvSpPr>
        <p:spPr>
          <a:xfrm>
            <a:off x="164998" y="4509122"/>
            <a:ext cx="8064896"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本初子午线：通过原格林威治天文台子午仪镜头十字丝交点在地面上的垂点的经线，定为起始经线。规定经度为</a:t>
            </a:r>
            <a:r>
              <a:rPr lang="en-US" altLang="zh-CN" sz="2800" dirty="0" smtClean="0">
                <a:solidFill>
                  <a:schemeClr val="bg1"/>
                </a:solidFill>
                <a:latin typeface="微软雅黑" pitchFamily="34" charset="-122"/>
                <a:ea typeface="微软雅黑" pitchFamily="34" charset="-122"/>
              </a:rPr>
              <a:t>0</a:t>
            </a:r>
            <a:r>
              <a:rPr lang="en-US" altLang="zh-CN" sz="2800" dirty="0">
                <a:solidFill>
                  <a:schemeClr val="bg1"/>
                </a:solidFill>
                <a:latin typeface="微软雅黑" pitchFamily="34" charset="-122"/>
                <a:ea typeface="微软雅黑" pitchFamily="34" charset="-122"/>
              </a:rPr>
              <a:t>°</a:t>
            </a:r>
            <a:endParaRPr lang="zh-CN" altLang="en-US" sz="2800" dirty="0" smtClean="0">
              <a:solidFill>
                <a:schemeClr val="bg1"/>
              </a:solidFill>
              <a:latin typeface="微软雅黑" pitchFamily="34" charset="-122"/>
              <a:ea typeface="微软雅黑" pitchFamily="34" charset="-122"/>
            </a:endParaRPr>
          </a:p>
        </p:txBody>
      </p:sp>
      <p:sp>
        <p:nvSpPr>
          <p:cNvPr id="6" name="TextBox 5"/>
          <p:cNvSpPr txBox="1"/>
          <p:nvPr/>
        </p:nvSpPr>
        <p:spPr>
          <a:xfrm>
            <a:off x="179512" y="1988840"/>
            <a:ext cx="792088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地</a:t>
            </a:r>
            <a:r>
              <a:rPr lang="zh-CN" altLang="en-US" sz="2800" dirty="0">
                <a:solidFill>
                  <a:schemeClr val="bg1"/>
                </a:solidFill>
                <a:latin typeface="微软雅黑" pitchFamily="34" charset="-122"/>
                <a:ea typeface="微软雅黑" pitchFamily="34" charset="-122"/>
              </a:rPr>
              <a:t>极</a:t>
            </a:r>
            <a:r>
              <a:rPr lang="zh-CN" altLang="en-US" sz="2800" dirty="0" smtClean="0">
                <a:solidFill>
                  <a:schemeClr val="bg1"/>
                </a:solidFill>
                <a:latin typeface="微软雅黑" pitchFamily="34" charset="-122"/>
                <a:ea typeface="微软雅黑" pitchFamily="34" charset="-122"/>
              </a:rPr>
              <a:t>：地轴与地表相交的点</a:t>
            </a:r>
          </a:p>
        </p:txBody>
      </p:sp>
      <p:sp>
        <p:nvSpPr>
          <p:cNvPr id="7" name="TextBox 6"/>
          <p:cNvSpPr txBox="1"/>
          <p:nvPr/>
        </p:nvSpPr>
        <p:spPr>
          <a:xfrm>
            <a:off x="179512" y="2512060"/>
            <a:ext cx="784887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纬线：垂直于地轴的平面与地表相割而成的圆</a:t>
            </a:r>
          </a:p>
        </p:txBody>
      </p:sp>
      <p:sp>
        <p:nvSpPr>
          <p:cNvPr id="10" name="TextBox 9"/>
          <p:cNvSpPr txBox="1"/>
          <p:nvPr/>
        </p:nvSpPr>
        <p:spPr>
          <a:xfrm>
            <a:off x="179512" y="3994141"/>
            <a:ext cx="7632848"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经线：通过北极和南极的圆。</a:t>
            </a:r>
          </a:p>
        </p:txBody>
      </p:sp>
      <p:pic>
        <p:nvPicPr>
          <p:cNvPr id="11" name="Picture 2" descr="F:\文章\星空内训（更新）\部门内训（更新）\地理坐标系.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7" y="7146"/>
            <a:ext cx="1466006" cy="1466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79512" y="5894115"/>
            <a:ext cx="7920880"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基点：本初子午线与赤道的交角</a:t>
            </a:r>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10980713" cy="822116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332656" y="-10186"/>
            <a:ext cx="7772400" cy="1470025"/>
          </a:xfrm>
        </p:spPr>
        <p:txBody>
          <a:bodyPr>
            <a:normAutofit/>
          </a:bodyPr>
          <a:lstStyle/>
          <a:p>
            <a:r>
              <a:rPr lang="zh-CN" altLang="en-US" dirty="0" smtClean="0"/>
              <a:t>地理坐标系</a:t>
            </a:r>
            <a:endParaRPr lang="zh-CN" altLang="en-US" sz="7200" b="1" dirty="0">
              <a:solidFill>
                <a:schemeClr val="bg1"/>
              </a:solidFill>
              <a:latin typeface="微软雅黑" pitchFamily="34" charset="-122"/>
              <a:ea typeface="微软雅黑" pitchFamily="34" charset="-122"/>
            </a:endParaRPr>
          </a:p>
        </p:txBody>
      </p:sp>
      <p:pic>
        <p:nvPicPr>
          <p:cNvPr id="3074" name="Picture 2" descr="F:\文章\星空内训（更新）\部门内训（更新）\地理坐标系.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552" y="114311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3528" y="1444242"/>
            <a:ext cx="4823024"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纬度：某地与地心的连线与赤道平面的线面角，向北极方向为北纬，向南极方向为南纬</a:t>
            </a:r>
          </a:p>
        </p:txBody>
      </p:sp>
      <p:sp>
        <p:nvSpPr>
          <p:cNvPr id="11" name="TextBox 10"/>
          <p:cNvSpPr txBox="1"/>
          <p:nvPr/>
        </p:nvSpPr>
        <p:spPr>
          <a:xfrm>
            <a:off x="323527" y="3048110"/>
            <a:ext cx="5093761" cy="2246769"/>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经度：某地经线所在的平面与本初子午线所在平面之间的二面角，本初子午线向东</a:t>
            </a:r>
            <a:r>
              <a:rPr lang="en-US" altLang="zh-CN" sz="2800" dirty="0" smtClean="0">
                <a:solidFill>
                  <a:schemeClr val="bg1"/>
                </a:solidFill>
                <a:latin typeface="微软雅黑" pitchFamily="34" charset="-122"/>
                <a:ea typeface="微软雅黑" pitchFamily="34" charset="-122"/>
              </a:rPr>
              <a:t>0~180°</a:t>
            </a:r>
            <a:r>
              <a:rPr lang="zh-CN" altLang="en-US" sz="2800" dirty="0" smtClean="0">
                <a:solidFill>
                  <a:schemeClr val="bg1"/>
                </a:solidFill>
                <a:latin typeface="微软雅黑" pitchFamily="34" charset="-122"/>
                <a:ea typeface="微软雅黑" pitchFamily="34" charset="-122"/>
              </a:rPr>
              <a:t>为东经，本初子午线向西</a:t>
            </a:r>
            <a:r>
              <a:rPr lang="en-US" altLang="zh-CN" sz="2800" dirty="0" smtClean="0">
                <a:solidFill>
                  <a:schemeClr val="bg1"/>
                </a:solidFill>
                <a:latin typeface="微软雅黑" pitchFamily="34" charset="-122"/>
                <a:ea typeface="微软雅黑" pitchFamily="34" charset="-122"/>
              </a:rPr>
              <a:t>0~180°</a:t>
            </a:r>
            <a:r>
              <a:rPr lang="zh-CN" altLang="en-US" sz="2800" dirty="0" smtClean="0">
                <a:solidFill>
                  <a:schemeClr val="bg1"/>
                </a:solidFill>
                <a:latin typeface="微软雅黑" pitchFamily="34" charset="-122"/>
                <a:ea typeface="微软雅黑" pitchFamily="34" charset="-122"/>
              </a:rPr>
              <a:t>为西经</a:t>
            </a:r>
          </a:p>
        </p:txBody>
      </p:sp>
      <p:sp>
        <p:nvSpPr>
          <p:cNvPr id="8" name="TextBox 7"/>
          <p:cNvSpPr txBox="1"/>
          <p:nvPr/>
        </p:nvSpPr>
        <p:spPr>
          <a:xfrm>
            <a:off x="340725" y="5571237"/>
            <a:ext cx="10153128" cy="523220"/>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天球坐标系中没有赤道，本初子午线，但有类似的概念</a:t>
            </a:r>
          </a:p>
        </p:txBody>
      </p:sp>
    </p:spTree>
    <p:extLst>
      <p:ext uri="{BB962C8B-B14F-4D97-AF65-F5344CB8AC3E}">
        <p14:creationId xmlns:p14="http://schemas.microsoft.com/office/powerpoint/2010/main" val="172349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0764689" cy="80594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197" y="1"/>
            <a:ext cx="7772400" cy="1470025"/>
          </a:xfrm>
        </p:spPr>
        <p:txBody>
          <a:bodyPr>
            <a:normAutofit fontScale="90000"/>
          </a:bodyPr>
          <a:lstStyle/>
          <a:p>
            <a:r>
              <a:rPr lang="zh-CN" altLang="en-US" sz="7200" b="1" dirty="0" smtClean="0">
                <a:solidFill>
                  <a:schemeClr val="bg1"/>
                </a:solidFill>
                <a:latin typeface="微软雅黑" pitchFamily="34" charset="-122"/>
                <a:ea typeface="微软雅黑" pitchFamily="34" charset="-122"/>
              </a:rPr>
              <a:t>坐标系中的一些概念</a:t>
            </a:r>
            <a:endParaRPr lang="zh-CN" altLang="en-US" sz="7200" b="1" dirty="0">
              <a:solidFill>
                <a:schemeClr val="bg1"/>
              </a:solidFill>
              <a:latin typeface="微软雅黑" pitchFamily="34" charset="-122"/>
              <a:ea typeface="微软雅黑" pitchFamily="34" charset="-122"/>
            </a:endParaRPr>
          </a:p>
        </p:txBody>
      </p:sp>
      <p:sp>
        <p:nvSpPr>
          <p:cNvPr id="5" name="TextBox 4"/>
          <p:cNvSpPr txBox="1"/>
          <p:nvPr/>
        </p:nvSpPr>
        <p:spPr>
          <a:xfrm>
            <a:off x="179512" y="1458363"/>
            <a:ext cx="820891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极点：距大圆</a:t>
            </a:r>
            <a:r>
              <a:rPr lang="en-US" altLang="zh-CN" sz="2800" dirty="0" smtClean="0">
                <a:solidFill>
                  <a:schemeClr val="bg1"/>
                </a:solidFill>
                <a:latin typeface="微软雅黑" pitchFamily="34" charset="-122"/>
                <a:ea typeface="微软雅黑" pitchFamily="34" charset="-122"/>
              </a:rPr>
              <a:t>90°</a:t>
            </a:r>
            <a:r>
              <a:rPr lang="zh-CN" altLang="en-US" sz="2800" dirty="0" smtClean="0">
                <a:solidFill>
                  <a:schemeClr val="bg1"/>
                </a:solidFill>
                <a:latin typeface="微软雅黑" pitchFamily="34" charset="-122"/>
                <a:ea typeface="微软雅黑" pitchFamily="34" charset="-122"/>
              </a:rPr>
              <a:t>的点</a:t>
            </a:r>
          </a:p>
        </p:txBody>
      </p:sp>
      <p:sp>
        <p:nvSpPr>
          <p:cNvPr id="11" name="TextBox 10"/>
          <p:cNvSpPr txBox="1"/>
          <p:nvPr/>
        </p:nvSpPr>
        <p:spPr>
          <a:xfrm>
            <a:off x="179512" y="2492896"/>
            <a:ext cx="820891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交点：大圆与大圆相交的点</a:t>
            </a:r>
          </a:p>
        </p:txBody>
      </p:sp>
      <p:sp>
        <p:nvSpPr>
          <p:cNvPr id="12" name="TextBox 11"/>
          <p:cNvSpPr txBox="1"/>
          <p:nvPr/>
        </p:nvSpPr>
        <p:spPr>
          <a:xfrm>
            <a:off x="179512" y="3645024"/>
            <a:ext cx="8208912"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大距点：两大圆距离最大处的点</a:t>
            </a:r>
          </a:p>
        </p:txBody>
      </p:sp>
    </p:spTree>
    <p:extLst>
      <p:ext uri="{BB962C8B-B14F-4D97-AF65-F5344CB8AC3E}">
        <p14:creationId xmlns:p14="http://schemas.microsoft.com/office/powerpoint/2010/main" val="308623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0764689" cy="80594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7197" y="1"/>
            <a:ext cx="7772400" cy="1470025"/>
          </a:xfrm>
        </p:spPr>
        <p:txBody>
          <a:bodyPr>
            <a:normAutofit fontScale="90000"/>
          </a:bodyPr>
          <a:lstStyle/>
          <a:p>
            <a:r>
              <a:rPr lang="zh-CN" altLang="en-US" sz="7200" b="1" dirty="0" smtClean="0">
                <a:solidFill>
                  <a:schemeClr val="bg1"/>
                </a:solidFill>
                <a:latin typeface="微软雅黑" pitchFamily="34" charset="-122"/>
                <a:ea typeface="微软雅黑" pitchFamily="34" charset="-122"/>
              </a:rPr>
              <a:t>坐标系中的一些概念</a:t>
            </a:r>
            <a:endParaRPr lang="zh-CN" altLang="en-US" sz="7200" b="1" dirty="0">
              <a:solidFill>
                <a:schemeClr val="bg1"/>
              </a:solidFill>
              <a:latin typeface="微软雅黑" pitchFamily="34" charset="-122"/>
              <a:ea typeface="微软雅黑" pitchFamily="34" charset="-122"/>
            </a:endParaRPr>
          </a:p>
        </p:txBody>
      </p:sp>
      <p:sp>
        <p:nvSpPr>
          <p:cNvPr id="3" name="TextBox 2"/>
          <p:cNvSpPr txBox="1"/>
          <p:nvPr/>
        </p:nvSpPr>
        <p:spPr>
          <a:xfrm>
            <a:off x="251520" y="1412778"/>
            <a:ext cx="8496944"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天球：以观测者（地心，日心，银心）为中心，以任意长为半径的假象的球。</a:t>
            </a:r>
          </a:p>
        </p:txBody>
      </p:sp>
      <p:sp>
        <p:nvSpPr>
          <p:cNvPr id="7" name="TextBox 6"/>
          <p:cNvSpPr txBox="1"/>
          <p:nvPr/>
        </p:nvSpPr>
        <p:spPr>
          <a:xfrm>
            <a:off x="251520" y="2330877"/>
            <a:ext cx="8496944" cy="523220"/>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天轴：地轴</a:t>
            </a:r>
            <a:r>
              <a:rPr lang="zh-CN" altLang="en-US" sz="2800" dirty="0">
                <a:solidFill>
                  <a:schemeClr val="bg1"/>
                </a:solidFill>
                <a:latin typeface="微软雅黑" pitchFamily="34" charset="-122"/>
                <a:ea typeface="微软雅黑" pitchFamily="34" charset="-122"/>
              </a:rPr>
              <a:t>无限</a:t>
            </a:r>
            <a:r>
              <a:rPr lang="zh-CN" altLang="en-US" sz="2800" dirty="0" smtClean="0">
                <a:solidFill>
                  <a:schemeClr val="bg1"/>
                </a:solidFill>
                <a:latin typeface="微软雅黑" pitchFamily="34" charset="-122"/>
                <a:ea typeface="微软雅黑" pitchFamily="34" charset="-122"/>
              </a:rPr>
              <a:t>延伸</a:t>
            </a:r>
          </a:p>
        </p:txBody>
      </p:sp>
      <p:sp>
        <p:nvSpPr>
          <p:cNvPr id="6" name="TextBox 5"/>
          <p:cNvSpPr txBox="1"/>
          <p:nvPr/>
        </p:nvSpPr>
        <p:spPr>
          <a:xfrm>
            <a:off x="251520" y="2854098"/>
            <a:ext cx="8208912"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天极：天轴与天球相交的点，北向的称北天极（</a:t>
            </a:r>
            <a:r>
              <a:rPr lang="en-US" altLang="zh-CN" sz="2800" dirty="0" smtClean="0">
                <a:solidFill>
                  <a:schemeClr val="bg1"/>
                </a:solidFill>
                <a:latin typeface="微软雅黑" pitchFamily="34" charset="-122"/>
                <a:ea typeface="微软雅黑" pitchFamily="34" charset="-122"/>
              </a:rPr>
              <a:t>P</a:t>
            </a:r>
            <a:r>
              <a:rPr lang="zh-CN" altLang="en-US" sz="2800" dirty="0" smtClean="0">
                <a:solidFill>
                  <a:schemeClr val="bg1"/>
                </a:solidFill>
                <a:latin typeface="微软雅黑" pitchFamily="34" charset="-122"/>
                <a:ea typeface="微软雅黑" pitchFamily="34" charset="-122"/>
              </a:rPr>
              <a:t>），南向的称为南天极（</a:t>
            </a:r>
            <a:r>
              <a:rPr lang="en-US" altLang="zh-CN" sz="2800" dirty="0" smtClean="0">
                <a:solidFill>
                  <a:schemeClr val="bg1"/>
                </a:solidFill>
                <a:latin typeface="微软雅黑" pitchFamily="34" charset="-122"/>
                <a:ea typeface="微软雅黑" pitchFamily="34" charset="-122"/>
              </a:rPr>
              <a:t>P’)</a:t>
            </a:r>
          </a:p>
        </p:txBody>
      </p:sp>
      <p:sp>
        <p:nvSpPr>
          <p:cNvPr id="10" name="TextBox 9"/>
          <p:cNvSpPr txBox="1"/>
          <p:nvPr/>
        </p:nvSpPr>
        <p:spPr>
          <a:xfrm>
            <a:off x="251520" y="3792813"/>
            <a:ext cx="8208912"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天赤道：与北天极与南天极距离相等，且垂直于天轴的大圆，是地球赤道的无限扩大</a:t>
            </a:r>
            <a:endParaRPr lang="en-US" altLang="zh-CN" sz="2800" dirty="0" smtClean="0">
              <a:solidFill>
                <a:schemeClr val="bg1"/>
              </a:solidFill>
              <a:latin typeface="微软雅黑" pitchFamily="34" charset="-122"/>
              <a:ea typeface="微软雅黑" pitchFamily="34" charset="-122"/>
            </a:endParaRPr>
          </a:p>
        </p:txBody>
      </p:sp>
      <p:sp>
        <p:nvSpPr>
          <p:cNvPr id="4" name="TextBox 3"/>
          <p:cNvSpPr txBox="1"/>
          <p:nvPr/>
        </p:nvSpPr>
        <p:spPr>
          <a:xfrm>
            <a:off x="243338" y="5085186"/>
            <a:ext cx="8649142" cy="1384995"/>
          </a:xfrm>
          <a:prstGeom prst="rect">
            <a:avLst/>
          </a:prstGeom>
          <a:noFill/>
        </p:spPr>
        <p:txBody>
          <a:bodyPr wrap="square" rtlCol="0">
            <a:spAutoFit/>
          </a:bodyPr>
          <a:lstStyle/>
          <a:p>
            <a:r>
              <a:rPr lang="zh-CN" altLang="en-US" sz="2800" dirty="0" smtClean="0">
                <a:solidFill>
                  <a:srgbClr val="FF0000"/>
                </a:solidFill>
                <a:latin typeface="微软雅黑" pitchFamily="34" charset="-122"/>
                <a:ea typeface="微软雅黑" pitchFamily="34" charset="-122"/>
              </a:rPr>
              <a:t>因为观测者到地心，日心或银心的距离相对天球的任意长半径可以忽略，所以观测者所在位置可以认为是与地心，日心，银心重合的。</a:t>
            </a:r>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文章\星空内训（更新）\部门内训（更新）\14472489_14472489_135045380637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
            <a:ext cx="915997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 y="1"/>
            <a:ext cx="7772400" cy="1470025"/>
          </a:xfrm>
        </p:spPr>
        <p:txBody>
          <a:bodyPr>
            <a:normAutofit fontScale="90000"/>
          </a:bodyPr>
          <a:lstStyle/>
          <a:p>
            <a:r>
              <a:rPr lang="zh-CN" altLang="en-US" dirty="0"/>
              <a:t>坐标系中的一些概念</a:t>
            </a:r>
            <a:endParaRPr lang="zh-CN" altLang="en-US" sz="7200" b="1" dirty="0">
              <a:solidFill>
                <a:schemeClr val="bg1"/>
              </a:solidFill>
              <a:latin typeface="微软雅黑" pitchFamily="34" charset="-122"/>
              <a:ea typeface="微软雅黑" pitchFamily="34" charset="-122"/>
            </a:endParaRPr>
          </a:p>
        </p:txBody>
      </p:sp>
      <p:sp>
        <p:nvSpPr>
          <p:cNvPr id="4" name="TextBox 3"/>
          <p:cNvSpPr txBox="1"/>
          <p:nvPr/>
        </p:nvSpPr>
        <p:spPr>
          <a:xfrm>
            <a:off x="251522" y="1340770"/>
            <a:ext cx="8183129" cy="1384995"/>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天顶和天底：从观测者做铅垂线无限延伸，与天球相交，在观测者头顶的点称为天顶（</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），在观测者脚底的点称为天底（</a:t>
            </a:r>
            <a:r>
              <a:rPr lang="en-US" altLang="zh-CN" sz="2800" dirty="0" smtClean="0">
                <a:solidFill>
                  <a:schemeClr val="bg1"/>
                </a:solidFill>
                <a:latin typeface="微软雅黑" pitchFamily="34" charset="-122"/>
                <a:ea typeface="微软雅黑" pitchFamily="34" charset="-122"/>
              </a:rPr>
              <a:t>Z’)</a:t>
            </a:r>
            <a:endParaRPr lang="zh-CN" altLang="en-US" sz="2800" dirty="0" smtClean="0">
              <a:solidFill>
                <a:schemeClr val="bg1"/>
              </a:solidFill>
              <a:latin typeface="微软雅黑" pitchFamily="34" charset="-122"/>
              <a:ea typeface="微软雅黑" pitchFamily="34" charset="-122"/>
            </a:endParaRPr>
          </a:p>
        </p:txBody>
      </p:sp>
      <p:sp>
        <p:nvSpPr>
          <p:cNvPr id="5" name="TextBox 4"/>
          <p:cNvSpPr txBox="1"/>
          <p:nvPr/>
        </p:nvSpPr>
        <p:spPr>
          <a:xfrm>
            <a:off x="251522" y="2692078"/>
            <a:ext cx="8183129" cy="954107"/>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地平圈（真地平）：通过地心，并垂直于观测者所在地点的垂线的平面与天球相割而成的圆</a:t>
            </a:r>
          </a:p>
        </p:txBody>
      </p:sp>
      <p:sp>
        <p:nvSpPr>
          <p:cNvPr id="3" name="TextBox 2"/>
          <p:cNvSpPr txBox="1"/>
          <p:nvPr/>
        </p:nvSpPr>
        <p:spPr>
          <a:xfrm>
            <a:off x="287175" y="3646185"/>
            <a:ext cx="7992888" cy="2246769"/>
          </a:xfrm>
          <a:prstGeom prst="rect">
            <a:avLst/>
          </a:prstGeom>
          <a:noFill/>
        </p:spPr>
        <p:txBody>
          <a:bodyPr wrap="square" rtlCol="0">
            <a:spAutoFit/>
          </a:bodyPr>
          <a:lstStyle/>
          <a:p>
            <a:r>
              <a:rPr lang="zh-CN" altLang="en-US" sz="2800" dirty="0" smtClean="0">
                <a:solidFill>
                  <a:schemeClr val="bg1"/>
                </a:solidFill>
                <a:latin typeface="微软雅黑" pitchFamily="34" charset="-122"/>
                <a:ea typeface="微软雅黑" pitchFamily="34" charset="-122"/>
              </a:rPr>
              <a:t>四方点：通过</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a:t>
            </a:r>
            <a:r>
              <a:rPr lang="en-US" altLang="zh-CN" sz="2800" dirty="0" smtClean="0">
                <a:solidFill>
                  <a:schemeClr val="bg1"/>
                </a:solidFill>
                <a:latin typeface="微软雅黑" pitchFamily="34" charset="-122"/>
                <a:ea typeface="微软雅黑" pitchFamily="34" charset="-122"/>
              </a:rPr>
              <a:t>Z’</a:t>
            </a:r>
            <a:r>
              <a:rPr lang="zh-CN" altLang="en-US" sz="2800" dirty="0" smtClean="0">
                <a:solidFill>
                  <a:schemeClr val="bg1"/>
                </a:solidFill>
                <a:latin typeface="微软雅黑" pitchFamily="34" charset="-122"/>
                <a:ea typeface="微软雅黑" pitchFamily="34" charset="-122"/>
              </a:rPr>
              <a:t>，北天极，南天极的大圈与地平圈相交的两点中，靠近南天极的一点称为南点（</a:t>
            </a:r>
            <a:r>
              <a:rPr lang="en-US" altLang="zh-CN" sz="2800" dirty="0" smtClean="0">
                <a:solidFill>
                  <a:schemeClr val="bg1"/>
                </a:solidFill>
                <a:latin typeface="微软雅黑" pitchFamily="34" charset="-122"/>
                <a:ea typeface="微软雅黑" pitchFamily="34" charset="-122"/>
              </a:rPr>
              <a:t>S</a:t>
            </a:r>
            <a:r>
              <a:rPr lang="zh-CN" altLang="en-US" sz="2800" dirty="0" smtClean="0">
                <a:solidFill>
                  <a:schemeClr val="bg1"/>
                </a:solidFill>
                <a:latin typeface="微软雅黑" pitchFamily="34" charset="-122"/>
                <a:ea typeface="微软雅黑" pitchFamily="34" charset="-122"/>
              </a:rPr>
              <a:t>），另一点称为北点（</a:t>
            </a:r>
            <a:r>
              <a:rPr lang="en-US" altLang="zh-CN" sz="2800" dirty="0" smtClean="0">
                <a:solidFill>
                  <a:schemeClr val="bg1"/>
                </a:solidFill>
                <a:latin typeface="微软雅黑" pitchFamily="34" charset="-122"/>
                <a:ea typeface="微软雅黑" pitchFamily="34" charset="-122"/>
              </a:rPr>
              <a:t>N</a:t>
            </a:r>
            <a:r>
              <a:rPr lang="zh-CN" altLang="en-US" sz="2800" dirty="0" smtClean="0">
                <a:solidFill>
                  <a:schemeClr val="bg1"/>
                </a:solidFill>
                <a:latin typeface="微软雅黑" pitchFamily="34" charset="-122"/>
                <a:ea typeface="微软雅黑" pitchFamily="34" charset="-122"/>
              </a:rPr>
              <a:t>），从北天极向下看，自北点顺时针旋转</a:t>
            </a:r>
            <a:r>
              <a:rPr lang="en-US" altLang="zh-CN" sz="2800" dirty="0" smtClean="0">
                <a:solidFill>
                  <a:schemeClr val="bg1"/>
                </a:solidFill>
                <a:latin typeface="微软雅黑" pitchFamily="34" charset="-122"/>
                <a:ea typeface="微软雅黑" pitchFamily="34" charset="-122"/>
              </a:rPr>
              <a:t>90°</a:t>
            </a:r>
            <a:r>
              <a:rPr lang="zh-CN" altLang="en-US" sz="2800" dirty="0" smtClean="0">
                <a:solidFill>
                  <a:schemeClr val="bg1"/>
                </a:solidFill>
                <a:latin typeface="微软雅黑" pitchFamily="34" charset="-122"/>
                <a:ea typeface="微软雅黑" pitchFamily="34" charset="-122"/>
              </a:rPr>
              <a:t>的点为东点（</a:t>
            </a:r>
            <a:r>
              <a:rPr lang="en-US" altLang="zh-CN" sz="2800" dirty="0" smtClean="0">
                <a:solidFill>
                  <a:schemeClr val="bg1"/>
                </a:solidFill>
                <a:latin typeface="微软雅黑" pitchFamily="34" charset="-122"/>
                <a:ea typeface="微软雅黑" pitchFamily="34" charset="-122"/>
              </a:rPr>
              <a:t>E</a:t>
            </a:r>
            <a:r>
              <a:rPr lang="zh-CN" altLang="en-US" sz="2800" dirty="0" smtClean="0">
                <a:solidFill>
                  <a:schemeClr val="bg1"/>
                </a:solidFill>
                <a:latin typeface="微软雅黑" pitchFamily="34" charset="-122"/>
                <a:ea typeface="微软雅黑" pitchFamily="34" charset="-122"/>
              </a:rPr>
              <a:t>），与东点相距</a:t>
            </a:r>
            <a:r>
              <a:rPr lang="en-US" altLang="zh-CN" sz="2800" dirty="0" smtClean="0">
                <a:solidFill>
                  <a:schemeClr val="bg1"/>
                </a:solidFill>
                <a:latin typeface="微软雅黑" pitchFamily="34" charset="-122"/>
                <a:ea typeface="微软雅黑" pitchFamily="34" charset="-122"/>
              </a:rPr>
              <a:t>180°</a:t>
            </a:r>
            <a:r>
              <a:rPr lang="zh-CN" altLang="en-US" sz="2800" dirty="0" smtClean="0">
                <a:solidFill>
                  <a:schemeClr val="bg1"/>
                </a:solidFill>
                <a:latin typeface="微软雅黑" pitchFamily="34" charset="-122"/>
                <a:ea typeface="微软雅黑" pitchFamily="34" charset="-122"/>
              </a:rPr>
              <a:t>的点称为西点（</a:t>
            </a:r>
            <a:r>
              <a:rPr lang="en-US" altLang="zh-CN" sz="2800" dirty="0" smtClean="0">
                <a:solidFill>
                  <a:schemeClr val="bg1"/>
                </a:solidFill>
                <a:latin typeface="微软雅黑" pitchFamily="34" charset="-122"/>
                <a:ea typeface="微软雅黑" pitchFamily="34" charset="-122"/>
              </a:rPr>
              <a:t>W</a:t>
            </a:r>
            <a:r>
              <a:rPr lang="zh-CN" altLang="en-US" sz="2800" dirty="0" smtClean="0">
                <a:solidFill>
                  <a:schemeClr val="bg1"/>
                </a:solidFill>
                <a:latin typeface="微软雅黑" pitchFamily="34" charset="-122"/>
                <a:ea typeface="微软雅黑" pitchFamily="34" charset="-122"/>
              </a:rPr>
              <a: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102042"/>
            <a:ext cx="5400600" cy="3544143"/>
          </a:xfrm>
          <a:prstGeom prst="rect">
            <a:avLst/>
          </a:prstGeom>
        </p:spPr>
      </p:pic>
      <p:sp>
        <p:nvSpPr>
          <p:cNvPr id="8" name="矩形 7"/>
          <p:cNvSpPr/>
          <p:nvPr/>
        </p:nvSpPr>
        <p:spPr>
          <a:xfrm>
            <a:off x="4860032" y="1628801"/>
            <a:ext cx="144016" cy="404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54667" y="1831034"/>
            <a:ext cx="199391" cy="244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7884368" y="1628801"/>
            <a:ext cx="216024" cy="404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6732240" y="1340768"/>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81225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9" grpId="0" animBg="1"/>
      <p:bldP spid="9" grpId="1" animBg="1"/>
      <p:bldP spid="10" grpId="0" animBg="1"/>
      <p:bldP spid="10" grpId="1" animBg="1"/>
      <p:bldP spid="11" grpId="0" animBg="1"/>
      <p:bldP spid="11"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tx1"/>
          </a:solidFill>
          <a:prstDash val="dash"/>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dirty="0" smtClean="0">
            <a:solidFill>
              <a:schemeClr val="bg1"/>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1279</TotalTime>
  <Words>2885</Words>
  <Application>Microsoft Office PowerPoint</Application>
  <PresentationFormat>全屏显示(4:3)</PresentationFormat>
  <Paragraphs>257</Paragraphs>
  <Slides>40</Slides>
  <Notes>9</Notes>
  <HiddenSlides>0</HiddenSlides>
  <MMClips>0</MMClips>
  <ScaleCrop>false</ScaleCrop>
  <HeadingPairs>
    <vt:vector size="4" baseType="variant">
      <vt:variant>
        <vt:lpstr>主题</vt:lpstr>
      </vt:variant>
      <vt:variant>
        <vt:i4>1</vt:i4>
      </vt:variant>
      <vt:variant>
        <vt:lpstr>幻灯片标题</vt:lpstr>
      </vt:variant>
      <vt:variant>
        <vt:i4>40</vt:i4>
      </vt:variant>
    </vt:vector>
  </HeadingPairs>
  <TitlesOfParts>
    <vt:vector size="41" baseType="lpstr">
      <vt:lpstr>Office 主题​​</vt:lpstr>
      <vt:lpstr>天球坐标系</vt:lpstr>
      <vt:lpstr>一些基础知识</vt:lpstr>
      <vt:lpstr>一些基础知识</vt:lpstr>
      <vt:lpstr>常见的坐标系</vt:lpstr>
      <vt:lpstr>地理坐标系</vt:lpstr>
      <vt:lpstr>地理坐标系</vt:lpstr>
      <vt:lpstr>坐标系中的一些概念</vt:lpstr>
      <vt:lpstr>坐标系中的一些概念</vt:lpstr>
      <vt:lpstr>坐标系中的一些概念</vt:lpstr>
      <vt:lpstr>坐标系中的一些概念</vt:lpstr>
      <vt:lpstr>地平坐标系</vt:lpstr>
      <vt:lpstr>地平坐标系</vt:lpstr>
      <vt:lpstr>地平坐标系</vt:lpstr>
      <vt:lpstr>六分仪</vt:lpstr>
      <vt:lpstr> 用六分仪定位</vt:lpstr>
      <vt:lpstr>坐标系中的一些概念</vt:lpstr>
      <vt:lpstr>第二赤道坐标系</vt:lpstr>
      <vt:lpstr>一些注意点</vt:lpstr>
      <vt:lpstr>第一赤道坐标系</vt:lpstr>
      <vt:lpstr>黄道坐标系</vt:lpstr>
      <vt:lpstr>银道坐标系</vt:lpstr>
      <vt:lpstr>小结</vt:lpstr>
      <vt:lpstr>PowerPoint 演示文稿</vt:lpstr>
      <vt:lpstr>浑天仪</vt:lpstr>
      <vt:lpstr>球面三角</vt:lpstr>
      <vt:lpstr>球面三角形</vt:lpstr>
      <vt:lpstr>球面三角公式</vt:lpstr>
      <vt:lpstr>坐标互换</vt:lpstr>
      <vt:lpstr>坐标互换</vt:lpstr>
      <vt:lpstr>坐标互换</vt:lpstr>
      <vt:lpstr>坐标互换</vt:lpstr>
      <vt:lpstr>坐标互换</vt:lpstr>
      <vt:lpstr>用六分仪算纬度</vt:lpstr>
      <vt:lpstr>天体视运动</vt:lpstr>
      <vt:lpstr>天体视运动</vt:lpstr>
      <vt:lpstr>天体视运动</vt:lpstr>
      <vt:lpstr>时间系统</vt:lpstr>
      <vt:lpstr>时间系统</vt:lpstr>
      <vt:lpstr>时间系统</vt:lpstr>
      <vt:lpstr>谢谢学习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XiaoTong</dc:creator>
  <cp:lastModifiedBy>XiaoTong</cp:lastModifiedBy>
  <cp:revision>124</cp:revision>
  <dcterms:created xsi:type="dcterms:W3CDTF">2016-03-15T15:09:27Z</dcterms:created>
  <dcterms:modified xsi:type="dcterms:W3CDTF">2016-04-01T12:32:51Z</dcterms:modified>
</cp:coreProperties>
</file>